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8" r:id="rId3"/>
    <p:sldId id="266" r:id="rId4"/>
    <p:sldId id="268" r:id="rId5"/>
    <p:sldId id="257" r:id="rId6"/>
    <p:sldId id="267" r:id="rId7"/>
    <p:sldId id="259" r:id="rId8"/>
    <p:sldId id="260" r:id="rId9"/>
    <p:sldId id="261" r:id="rId10"/>
    <p:sldId id="262" r:id="rId11"/>
    <p:sldId id="263" r:id="rId12"/>
    <p:sldId id="264" r:id="rId13"/>
    <p:sldId id="265" r:id="rId14"/>
  </p:sldIdLst>
  <p:sldSz cx="18288000" cy="10287000"/>
  <p:notesSz cx="6858000" cy="9144000"/>
  <p:embeddedFontLst>
    <p:embeddedFont>
      <p:font typeface="Computer Says No" panose="020B0604020202020204" charset="0"/>
      <p:regular r:id="rId15"/>
    </p:embeddedFont>
    <p:embeddedFont>
      <p:font typeface="Poppins Light" panose="00000400000000000000" pitchFamily="2" charset="0"/>
      <p:regular r:id="rId16"/>
      <p:italic r:id="rId17"/>
    </p:embeddedFont>
    <p:embeddedFont>
      <p:font typeface="Poppins Medium" panose="00000600000000000000" pitchFamily="2" charset="0"/>
      <p:regular r:id="rId18"/>
      <p:italic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866E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A6F7C26-59DA-2E28-D3B3-FA2115A03B97}" v="208" dt="2024-01-25T02:19:35.244"/>
    <p1510:client id="{C4E1BDD7-CB21-60BE-553A-0A8A85E2A09E}" v="748" dt="2024-01-25T01:34:54.73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inimized" horzBarState="maximized">
    <p:restoredLeft sz="0" autoAdjust="0"/>
    <p:restoredTop sz="94637" autoAdjust="0"/>
  </p:normalViewPr>
  <p:slideViewPr>
    <p:cSldViewPr>
      <p:cViewPr varScale="1">
        <p:scale>
          <a:sx n="52" d="100"/>
          <a:sy n="52" d="100"/>
        </p:scale>
        <p:origin x="846" y="12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1/24/2024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1/24/2024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1/24/2024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1/24/2024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6.png"/><Relationship Id="rId7" Type="http://schemas.openxmlformats.org/officeDocument/2006/relationships/image" Target="../media/image19.pn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18.png"/><Relationship Id="rId4" Type="http://schemas.openxmlformats.org/officeDocument/2006/relationships/image" Target="../media/image17.svg"/></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Layout" Target="../slideLayouts/slideLayout7.xml"/><Relationship Id="rId5" Type="http://schemas.openxmlformats.org/officeDocument/2006/relationships/image" Target="../media/image2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hyperlink" Target="https://www.analyticsvidhya.com/blog/2021/10/a-comprehensive-guide-for-camera-calibration-in-computer-vision/" TargetMode="External"/><Relationship Id="rId4" Type="http://schemas.openxmlformats.org/officeDocument/2006/relationships/hyperlink" Target="https://github.com/aziz-0110/weekly-report-1-FTDC"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63916" b="-86898"/>
            </a:stretch>
          </a:blipFill>
        </p:spPr>
        <p:txBody>
          <a:bodyPr/>
          <a:lstStyle/>
          <a:p>
            <a:endParaRPr lang="en-ID">
              <a:solidFill>
                <a:schemeClr val="bg1"/>
              </a:solidFill>
            </a:endParaRPr>
          </a:p>
        </p:txBody>
      </p:sp>
      <p:sp>
        <p:nvSpPr>
          <p:cNvPr id="3" name="Freeform 3"/>
          <p:cNvSpPr/>
          <p:nvPr/>
        </p:nvSpPr>
        <p:spPr>
          <a:xfrm>
            <a:off x="-2576678" y="6172200"/>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3"/>
            <a:stretch>
              <a:fillRect/>
            </a:stretch>
          </a:blipFill>
        </p:spPr>
        <p:txBody>
          <a:bodyPr/>
          <a:lstStyle/>
          <a:p>
            <a:endParaRPr lang="en-ID">
              <a:solidFill>
                <a:schemeClr val="bg1"/>
              </a:solidFill>
            </a:endParaRPr>
          </a:p>
        </p:txBody>
      </p:sp>
      <p:sp>
        <p:nvSpPr>
          <p:cNvPr id="4" name="Freeform 4"/>
          <p:cNvSpPr/>
          <p:nvPr/>
        </p:nvSpPr>
        <p:spPr>
          <a:xfrm>
            <a:off x="3268070" y="-2818506"/>
            <a:ext cx="4825046" cy="4219769"/>
          </a:xfrm>
          <a:custGeom>
            <a:avLst/>
            <a:gdLst/>
            <a:ahLst/>
            <a:cxnLst/>
            <a:rect l="l" t="t" r="r" b="b"/>
            <a:pathLst>
              <a:path w="4825046" h="4219769">
                <a:moveTo>
                  <a:pt x="0" y="0"/>
                </a:moveTo>
                <a:lnTo>
                  <a:pt x="4825046" y="0"/>
                </a:lnTo>
                <a:lnTo>
                  <a:pt x="4825046" y="4219769"/>
                </a:lnTo>
                <a:lnTo>
                  <a:pt x="0" y="4219769"/>
                </a:lnTo>
                <a:lnTo>
                  <a:pt x="0" y="0"/>
                </a:lnTo>
                <a:close/>
              </a:path>
            </a:pathLst>
          </a:custGeom>
          <a:blipFill>
            <a:blip r:embed="rId4"/>
            <a:stretch>
              <a:fillRect/>
            </a:stretch>
          </a:blipFill>
        </p:spPr>
        <p:txBody>
          <a:bodyPr/>
          <a:lstStyle/>
          <a:p>
            <a:endParaRPr lang="en-ID">
              <a:solidFill>
                <a:schemeClr val="bg1"/>
              </a:solidFill>
            </a:endParaRPr>
          </a:p>
        </p:txBody>
      </p:sp>
      <p:sp>
        <p:nvSpPr>
          <p:cNvPr id="5" name="Freeform 5"/>
          <p:cNvSpPr/>
          <p:nvPr/>
        </p:nvSpPr>
        <p:spPr>
          <a:xfrm>
            <a:off x="14161481" y="-4114800"/>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3"/>
            <a:stretch>
              <a:fillRect/>
            </a:stretch>
          </a:blipFill>
        </p:spPr>
        <p:txBody>
          <a:bodyPr/>
          <a:lstStyle/>
          <a:p>
            <a:endParaRPr lang="en-ID">
              <a:solidFill>
                <a:schemeClr val="bg1"/>
              </a:solidFill>
            </a:endParaRPr>
          </a:p>
        </p:txBody>
      </p:sp>
      <p:sp>
        <p:nvSpPr>
          <p:cNvPr id="6" name="TextBox 6"/>
          <p:cNvSpPr txBox="1"/>
          <p:nvPr/>
        </p:nvSpPr>
        <p:spPr>
          <a:xfrm>
            <a:off x="2028903" y="5500562"/>
            <a:ext cx="6926813" cy="950260"/>
          </a:xfrm>
          <a:prstGeom prst="rect">
            <a:avLst/>
          </a:prstGeom>
          <a:effectLst>
            <a:glow rad="1079500">
              <a:srgbClr val="6866E1">
                <a:alpha val="52000"/>
              </a:srgbClr>
            </a:glow>
            <a:outerShdw blurRad="63500" sx="102000" sy="102000" algn="ctr" rotWithShape="0">
              <a:prstClr val="black">
                <a:alpha val="40000"/>
              </a:prstClr>
            </a:outerShdw>
          </a:effectLst>
        </p:spPr>
        <p:txBody>
          <a:bodyPr lIns="0" tIns="0" rIns="0" bIns="0" rtlCol="0" anchor="t">
            <a:spAutoFit/>
          </a:bodyPr>
          <a:lstStyle/>
          <a:p>
            <a:pPr algn="ctr">
              <a:lnSpc>
                <a:spcPts val="3799"/>
              </a:lnSpc>
            </a:pPr>
            <a:r>
              <a:rPr lang="en-US" sz="2714" dirty="0">
                <a:solidFill>
                  <a:schemeClr val="bg1"/>
                </a:solidFill>
                <a:latin typeface="Poppins Light"/>
              </a:rPr>
              <a:t>Team Members : </a:t>
            </a:r>
          </a:p>
          <a:p>
            <a:pPr algn="ctr">
              <a:lnSpc>
                <a:spcPts val="3799"/>
              </a:lnSpc>
            </a:pPr>
            <a:r>
              <a:rPr lang="en-US" sz="2714" dirty="0">
                <a:solidFill>
                  <a:schemeClr val="bg1"/>
                </a:solidFill>
                <a:latin typeface="Poppins Light"/>
              </a:rPr>
              <a:t>Abdul Aziz</a:t>
            </a:r>
          </a:p>
        </p:txBody>
      </p:sp>
      <p:sp>
        <p:nvSpPr>
          <p:cNvPr id="7" name="Freeform 7"/>
          <p:cNvSpPr/>
          <p:nvPr/>
        </p:nvSpPr>
        <p:spPr>
          <a:xfrm>
            <a:off x="-391635" y="1333816"/>
            <a:ext cx="3948234" cy="1724379"/>
          </a:xfrm>
          <a:custGeom>
            <a:avLst/>
            <a:gdLst/>
            <a:ahLst/>
            <a:cxnLst/>
            <a:rect l="l" t="t" r="r" b="b"/>
            <a:pathLst>
              <a:path w="3948234" h="1724379">
                <a:moveTo>
                  <a:pt x="0" y="0"/>
                </a:moveTo>
                <a:lnTo>
                  <a:pt x="3948234" y="0"/>
                </a:lnTo>
                <a:lnTo>
                  <a:pt x="3948234" y="1724379"/>
                </a:lnTo>
                <a:lnTo>
                  <a:pt x="0" y="1724379"/>
                </a:lnTo>
                <a:lnTo>
                  <a:pt x="0" y="0"/>
                </a:lnTo>
                <a:close/>
              </a:path>
            </a:pathLst>
          </a:custGeom>
          <a:blipFill>
            <a:blip r:embed="rId5"/>
            <a:stretch>
              <a:fillRect/>
            </a:stretch>
          </a:blipFill>
        </p:spPr>
        <p:txBody>
          <a:bodyPr/>
          <a:lstStyle/>
          <a:p>
            <a:endParaRPr lang="en-ID">
              <a:solidFill>
                <a:schemeClr val="bg1"/>
              </a:solidFill>
            </a:endParaRPr>
          </a:p>
        </p:txBody>
      </p:sp>
      <p:sp>
        <p:nvSpPr>
          <p:cNvPr id="8" name="Freeform 8"/>
          <p:cNvSpPr/>
          <p:nvPr/>
        </p:nvSpPr>
        <p:spPr>
          <a:xfrm>
            <a:off x="4601689" y="8426785"/>
            <a:ext cx="4729467" cy="4047169"/>
          </a:xfrm>
          <a:custGeom>
            <a:avLst/>
            <a:gdLst/>
            <a:ahLst/>
            <a:cxnLst/>
            <a:rect l="l" t="t" r="r" b="b"/>
            <a:pathLst>
              <a:path w="4729467" h="4047169">
                <a:moveTo>
                  <a:pt x="0" y="0"/>
                </a:moveTo>
                <a:lnTo>
                  <a:pt x="4729467" y="0"/>
                </a:lnTo>
                <a:lnTo>
                  <a:pt x="4729467" y="4047170"/>
                </a:lnTo>
                <a:lnTo>
                  <a:pt x="0" y="4047170"/>
                </a:lnTo>
                <a:lnTo>
                  <a:pt x="0" y="0"/>
                </a:lnTo>
                <a:close/>
              </a:path>
            </a:pathLst>
          </a:custGeom>
          <a:blipFill>
            <a:blip r:embed="rId6"/>
            <a:stretch>
              <a:fillRect/>
            </a:stretch>
          </a:blipFill>
        </p:spPr>
        <p:txBody>
          <a:bodyPr/>
          <a:lstStyle/>
          <a:p>
            <a:endParaRPr lang="en-ID">
              <a:solidFill>
                <a:schemeClr val="bg1"/>
              </a:solidFill>
            </a:endParaRPr>
          </a:p>
        </p:txBody>
      </p:sp>
      <p:sp>
        <p:nvSpPr>
          <p:cNvPr id="9" name="TextBox 9"/>
          <p:cNvSpPr txBox="1"/>
          <p:nvPr/>
        </p:nvSpPr>
        <p:spPr>
          <a:xfrm>
            <a:off x="1428648" y="3238500"/>
            <a:ext cx="8127324" cy="1846659"/>
          </a:xfrm>
          <a:prstGeom prst="rect">
            <a:avLst/>
          </a:prstGeom>
          <a:effectLst>
            <a:glow rad="1079500">
              <a:srgbClr val="6866E1">
                <a:alpha val="52000"/>
              </a:srgbClr>
            </a:glow>
            <a:outerShdw blurRad="63500" sx="102000" sy="102000" algn="ctr" rotWithShape="0">
              <a:prstClr val="black">
                <a:alpha val="40000"/>
              </a:prstClr>
            </a:outerShdw>
          </a:effectLst>
        </p:spPr>
        <p:txBody>
          <a:bodyPr lIns="0" tIns="0" rIns="0" bIns="0" rtlCol="0" anchor="t">
            <a:spAutoFit/>
          </a:bodyPr>
          <a:lstStyle/>
          <a:p>
            <a:pPr algn="ctr">
              <a:lnSpc>
                <a:spcPts val="7199"/>
              </a:lnSpc>
            </a:pPr>
            <a:r>
              <a:rPr lang="en-US" sz="8800" b="1" dirty="0">
                <a:solidFill>
                  <a:schemeClr val="bg1"/>
                </a:solidFill>
                <a:latin typeface="Computer Says No"/>
              </a:rPr>
              <a:t>WEEKLY REPORT LAB FTDC</a:t>
            </a:r>
          </a:p>
          <a:p>
            <a:pPr algn="ctr">
              <a:lnSpc>
                <a:spcPts val="7199"/>
              </a:lnSpc>
            </a:pPr>
            <a:r>
              <a:rPr lang="en-US" sz="8800" b="1" dirty="0">
                <a:solidFill>
                  <a:schemeClr val="bg1"/>
                </a:solidFill>
                <a:latin typeface="Computer Says No"/>
              </a:rPr>
              <a:t>TEAM 5</a:t>
            </a:r>
          </a:p>
        </p:txBody>
      </p:sp>
      <p:sp>
        <p:nvSpPr>
          <p:cNvPr id="10" name="Freeform 10"/>
          <p:cNvSpPr/>
          <p:nvPr/>
        </p:nvSpPr>
        <p:spPr>
          <a:xfrm flipH="1">
            <a:off x="9992168" y="1795880"/>
            <a:ext cx="8078630" cy="11840963"/>
          </a:xfrm>
          <a:custGeom>
            <a:avLst/>
            <a:gdLst/>
            <a:ahLst/>
            <a:cxnLst/>
            <a:rect l="l" t="t" r="r" b="b"/>
            <a:pathLst>
              <a:path w="8078630" h="11840963">
                <a:moveTo>
                  <a:pt x="8078630" y="0"/>
                </a:moveTo>
                <a:lnTo>
                  <a:pt x="0" y="0"/>
                </a:lnTo>
                <a:lnTo>
                  <a:pt x="0" y="11840963"/>
                </a:lnTo>
                <a:lnTo>
                  <a:pt x="8078630" y="11840963"/>
                </a:lnTo>
                <a:lnTo>
                  <a:pt x="8078630" y="0"/>
                </a:lnTo>
                <a:close/>
              </a:path>
            </a:pathLst>
          </a:custGeom>
          <a:blipFill>
            <a:blip r:embed="rId7"/>
            <a:stretch>
              <a:fillRect/>
            </a:stretch>
          </a:blipFill>
        </p:spPr>
        <p:txBody>
          <a:bodyPr/>
          <a:lstStyle/>
          <a:p>
            <a:endParaRPr lang="en-ID">
              <a:solidFill>
                <a:schemeClr val="bg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rgbClr val="844EEA">
                <a:alpha val="100000"/>
              </a:srgbClr>
            </a:gs>
            <a:gs pos="50000">
              <a:srgbClr val="5527F5">
                <a:alpha val="100000"/>
              </a:srgbClr>
            </a:gs>
            <a:gs pos="100000">
              <a:srgbClr val="041069">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a:off x="14135996" y="-2163135"/>
            <a:ext cx="6613789" cy="5640759"/>
          </a:xfrm>
          <a:custGeom>
            <a:avLst/>
            <a:gdLst/>
            <a:ahLst/>
            <a:cxnLst/>
            <a:rect l="l" t="t" r="r" b="b"/>
            <a:pathLst>
              <a:path w="6613789" h="5640759">
                <a:moveTo>
                  <a:pt x="0" y="0"/>
                </a:moveTo>
                <a:lnTo>
                  <a:pt x="6613790" y="0"/>
                </a:lnTo>
                <a:lnTo>
                  <a:pt x="6613790" y="5640759"/>
                </a:lnTo>
                <a:lnTo>
                  <a:pt x="0" y="5640759"/>
                </a:lnTo>
                <a:lnTo>
                  <a:pt x="0" y="0"/>
                </a:lnTo>
                <a:close/>
              </a:path>
            </a:pathLst>
          </a:custGeom>
          <a:blipFill>
            <a:blip r:embed="rId2"/>
            <a:stretch>
              <a:fillRect/>
            </a:stretch>
          </a:blipFill>
        </p:spPr>
        <p:txBody>
          <a:bodyPr/>
          <a:lstStyle/>
          <a:p>
            <a:endParaRPr lang="en-ID"/>
          </a:p>
        </p:txBody>
      </p:sp>
      <p:sp>
        <p:nvSpPr>
          <p:cNvPr id="3" name="Freeform 3"/>
          <p:cNvSpPr/>
          <p:nvPr/>
        </p:nvSpPr>
        <p:spPr>
          <a:xfrm>
            <a:off x="5721846" y="5905500"/>
            <a:ext cx="6864173" cy="3463247"/>
          </a:xfrm>
          <a:custGeom>
            <a:avLst/>
            <a:gdLst/>
            <a:ahLst/>
            <a:cxnLst/>
            <a:rect l="l" t="t" r="r" b="b"/>
            <a:pathLst>
              <a:path w="6864173" h="3463247">
                <a:moveTo>
                  <a:pt x="0" y="0"/>
                </a:moveTo>
                <a:lnTo>
                  <a:pt x="6864173" y="0"/>
                </a:lnTo>
                <a:lnTo>
                  <a:pt x="6864173" y="3463247"/>
                </a:lnTo>
                <a:lnTo>
                  <a:pt x="0" y="3463247"/>
                </a:lnTo>
                <a:lnTo>
                  <a:pt x="0" y="0"/>
                </a:lnTo>
                <a:close/>
              </a:path>
            </a:pathLst>
          </a:custGeom>
          <a:blipFill>
            <a:blip r:embed="rId3"/>
            <a:stretch>
              <a:fillRect/>
            </a:stretch>
          </a:blipFill>
        </p:spPr>
        <p:txBody>
          <a:bodyPr/>
          <a:lstStyle/>
          <a:p>
            <a:endParaRPr lang="en-ID"/>
          </a:p>
        </p:txBody>
      </p:sp>
      <p:sp>
        <p:nvSpPr>
          <p:cNvPr id="4" name="TextBox 4"/>
          <p:cNvSpPr txBox="1"/>
          <p:nvPr/>
        </p:nvSpPr>
        <p:spPr>
          <a:xfrm>
            <a:off x="5148635" y="1663755"/>
            <a:ext cx="8512282" cy="820738"/>
          </a:xfrm>
          <a:prstGeom prst="rect">
            <a:avLst/>
          </a:prstGeom>
        </p:spPr>
        <p:txBody>
          <a:bodyPr lIns="0" tIns="0" rIns="0" bIns="0" rtlCol="0" anchor="t">
            <a:spAutoFit/>
          </a:bodyPr>
          <a:lstStyle/>
          <a:p>
            <a:pPr marL="0" lvl="0" indent="0" algn="just">
              <a:lnSpc>
                <a:spcPts val="6436"/>
              </a:lnSpc>
              <a:spcBef>
                <a:spcPct val="0"/>
              </a:spcBef>
            </a:pPr>
            <a:r>
              <a:rPr lang="en-US" sz="8939" dirty="0">
                <a:solidFill>
                  <a:schemeClr val="bg1"/>
                </a:solidFill>
                <a:latin typeface="Computer Says No"/>
              </a:rPr>
              <a:t>PENGOPERASIAN NEURALINK</a:t>
            </a:r>
          </a:p>
        </p:txBody>
      </p:sp>
      <p:sp>
        <p:nvSpPr>
          <p:cNvPr id="5" name="TextBox 5"/>
          <p:cNvSpPr txBox="1"/>
          <p:nvPr/>
        </p:nvSpPr>
        <p:spPr>
          <a:xfrm>
            <a:off x="4346347" y="3201619"/>
            <a:ext cx="9615173" cy="2278637"/>
          </a:xfrm>
          <a:prstGeom prst="rect">
            <a:avLst/>
          </a:prstGeom>
        </p:spPr>
        <p:txBody>
          <a:bodyPr wrap="square" lIns="0" tIns="0" rIns="0" bIns="0" rtlCol="0" anchor="t">
            <a:spAutoFit/>
          </a:bodyPr>
          <a:lstStyle/>
          <a:p>
            <a:pPr algn="ctr">
              <a:lnSpc>
                <a:spcPts val="2999"/>
              </a:lnSpc>
            </a:pPr>
            <a:r>
              <a:rPr lang="en-US" sz="1851" dirty="0">
                <a:solidFill>
                  <a:srgbClr val="FFFFFF"/>
                </a:solidFill>
                <a:latin typeface="Poppins Light"/>
              </a:rPr>
              <a:t>Proses </a:t>
            </a:r>
            <a:r>
              <a:rPr lang="en-US" sz="1851" dirty="0" err="1">
                <a:solidFill>
                  <a:srgbClr val="FFFFFF"/>
                </a:solidFill>
                <a:latin typeface="Poppins Light"/>
              </a:rPr>
              <a:t>pengoperasian</a:t>
            </a:r>
            <a:r>
              <a:rPr lang="en-US" sz="1851" dirty="0">
                <a:solidFill>
                  <a:srgbClr val="FFFFFF"/>
                </a:solidFill>
                <a:latin typeface="Poppins Light"/>
              </a:rPr>
              <a:t> </a:t>
            </a:r>
            <a:r>
              <a:rPr lang="en-US" sz="1851" dirty="0" err="1">
                <a:solidFill>
                  <a:srgbClr val="FFFFFF"/>
                </a:solidFill>
                <a:latin typeface="Poppins Light"/>
              </a:rPr>
              <a:t>Neuralink</a:t>
            </a:r>
            <a:r>
              <a:rPr lang="en-US" sz="1851" dirty="0">
                <a:solidFill>
                  <a:srgbClr val="FFFFFF"/>
                </a:solidFill>
                <a:latin typeface="Poppins Light"/>
              </a:rPr>
              <a:t> </a:t>
            </a:r>
            <a:r>
              <a:rPr lang="en-US" sz="1851" dirty="0" err="1">
                <a:solidFill>
                  <a:srgbClr val="FFFFFF"/>
                </a:solidFill>
                <a:latin typeface="Poppins Light"/>
              </a:rPr>
              <a:t>dilakukan</a:t>
            </a:r>
            <a:r>
              <a:rPr lang="en-US" sz="1851" dirty="0">
                <a:solidFill>
                  <a:srgbClr val="FFFFFF"/>
                </a:solidFill>
                <a:latin typeface="Poppins Light"/>
              </a:rPr>
              <a:t> </a:t>
            </a:r>
            <a:r>
              <a:rPr lang="en-US" sz="1851" dirty="0" err="1">
                <a:solidFill>
                  <a:srgbClr val="FFFFFF"/>
                </a:solidFill>
                <a:latin typeface="Poppins Light"/>
              </a:rPr>
              <a:t>dengan</a:t>
            </a:r>
            <a:r>
              <a:rPr lang="en-US" sz="1851" dirty="0">
                <a:solidFill>
                  <a:srgbClr val="FFFFFF"/>
                </a:solidFill>
                <a:latin typeface="Poppins Light"/>
              </a:rPr>
              <a:t> </a:t>
            </a:r>
            <a:r>
              <a:rPr lang="en-US" sz="1851" dirty="0" err="1">
                <a:solidFill>
                  <a:srgbClr val="FFFFFF"/>
                </a:solidFill>
                <a:latin typeface="Poppins Light"/>
              </a:rPr>
              <a:t>menggunakan</a:t>
            </a:r>
            <a:r>
              <a:rPr lang="en-US" sz="1851" dirty="0">
                <a:solidFill>
                  <a:srgbClr val="FFFFFF"/>
                </a:solidFill>
                <a:latin typeface="Poppins Light"/>
              </a:rPr>
              <a:t> </a:t>
            </a:r>
            <a:r>
              <a:rPr lang="en-US" sz="1851" dirty="0" err="1">
                <a:solidFill>
                  <a:srgbClr val="FFFFFF"/>
                </a:solidFill>
                <a:latin typeface="Poppins Light"/>
              </a:rPr>
              <a:t>aplikasi</a:t>
            </a:r>
            <a:r>
              <a:rPr lang="en-US" sz="1851" dirty="0">
                <a:solidFill>
                  <a:srgbClr val="FFFFFF"/>
                </a:solidFill>
                <a:latin typeface="Poppins Light"/>
              </a:rPr>
              <a:t> </a:t>
            </a:r>
            <a:r>
              <a:rPr lang="en-US" sz="1851" dirty="0" err="1">
                <a:solidFill>
                  <a:srgbClr val="FFFFFF"/>
                </a:solidFill>
                <a:latin typeface="Poppins Light"/>
              </a:rPr>
              <a:t>seluler</a:t>
            </a:r>
            <a:r>
              <a:rPr lang="en-US" sz="1851" dirty="0">
                <a:solidFill>
                  <a:srgbClr val="FFFFFF"/>
                </a:solidFill>
                <a:latin typeface="Poppins Light"/>
              </a:rPr>
              <a:t> yang </a:t>
            </a:r>
            <a:r>
              <a:rPr lang="en-US" sz="1851" dirty="0" err="1">
                <a:solidFill>
                  <a:srgbClr val="FFFFFF"/>
                </a:solidFill>
                <a:latin typeface="Poppins Light"/>
              </a:rPr>
              <a:t>dapat</a:t>
            </a:r>
            <a:r>
              <a:rPr lang="en-US" sz="1851" dirty="0">
                <a:solidFill>
                  <a:srgbClr val="FFFFFF"/>
                </a:solidFill>
                <a:latin typeface="Poppins Light"/>
              </a:rPr>
              <a:t> </a:t>
            </a:r>
            <a:r>
              <a:rPr lang="en-US" sz="1851" dirty="0" err="1">
                <a:solidFill>
                  <a:srgbClr val="FFFFFF"/>
                </a:solidFill>
                <a:latin typeface="Poppins Light"/>
              </a:rPr>
              <a:t>mengatur</a:t>
            </a:r>
            <a:r>
              <a:rPr lang="en-US" sz="1851" dirty="0">
                <a:solidFill>
                  <a:srgbClr val="FFFFFF"/>
                </a:solidFill>
                <a:latin typeface="Poppins Light"/>
              </a:rPr>
              <a:t> dan </a:t>
            </a:r>
            <a:r>
              <a:rPr lang="en-US" sz="1851" dirty="0" err="1">
                <a:solidFill>
                  <a:srgbClr val="FFFFFF"/>
                </a:solidFill>
                <a:latin typeface="Poppins Light"/>
              </a:rPr>
              <a:t>mengontrol</a:t>
            </a:r>
            <a:r>
              <a:rPr lang="en-US" sz="1851" dirty="0">
                <a:solidFill>
                  <a:srgbClr val="FFFFFF"/>
                </a:solidFill>
                <a:latin typeface="Poppins Light"/>
              </a:rPr>
              <a:t> chip </a:t>
            </a:r>
            <a:r>
              <a:rPr lang="en-US" sz="1851" dirty="0" err="1">
                <a:solidFill>
                  <a:srgbClr val="FFFFFF"/>
                </a:solidFill>
                <a:latin typeface="Poppins Light"/>
              </a:rPr>
              <a:t>Neuralink</a:t>
            </a:r>
            <a:r>
              <a:rPr lang="en-US" sz="1851" dirty="0">
                <a:solidFill>
                  <a:srgbClr val="FFFFFF"/>
                </a:solidFill>
                <a:latin typeface="Poppins Light"/>
              </a:rPr>
              <a:t>. </a:t>
            </a:r>
            <a:r>
              <a:rPr lang="en-US" sz="1851" dirty="0" err="1">
                <a:solidFill>
                  <a:srgbClr val="FFFFFF"/>
                </a:solidFill>
                <a:latin typeface="Poppins Light"/>
              </a:rPr>
              <a:t>Aplikasi</a:t>
            </a:r>
            <a:r>
              <a:rPr lang="en-US" sz="1851" dirty="0">
                <a:solidFill>
                  <a:srgbClr val="FFFFFF"/>
                </a:solidFill>
                <a:latin typeface="Poppins Light"/>
              </a:rPr>
              <a:t> </a:t>
            </a:r>
            <a:r>
              <a:rPr lang="en-US" sz="1851" dirty="0" err="1">
                <a:solidFill>
                  <a:srgbClr val="FFFFFF"/>
                </a:solidFill>
                <a:latin typeface="Poppins Light"/>
              </a:rPr>
              <a:t>ini</a:t>
            </a:r>
            <a:r>
              <a:rPr lang="en-US" sz="1851" dirty="0">
                <a:solidFill>
                  <a:srgbClr val="FFFFFF"/>
                </a:solidFill>
                <a:latin typeface="Poppins Light"/>
              </a:rPr>
              <a:t> </a:t>
            </a:r>
            <a:r>
              <a:rPr lang="en-US" sz="1851" dirty="0" err="1">
                <a:solidFill>
                  <a:srgbClr val="FFFFFF"/>
                </a:solidFill>
                <a:latin typeface="Poppins Light"/>
              </a:rPr>
              <a:t>dapat</a:t>
            </a:r>
            <a:r>
              <a:rPr lang="en-US" sz="1851" dirty="0">
                <a:solidFill>
                  <a:srgbClr val="FFFFFF"/>
                </a:solidFill>
                <a:latin typeface="Poppins Light"/>
              </a:rPr>
              <a:t> </a:t>
            </a:r>
            <a:r>
              <a:rPr lang="en-US" sz="1851" dirty="0" err="1">
                <a:solidFill>
                  <a:srgbClr val="FFFFFF"/>
                </a:solidFill>
                <a:latin typeface="Poppins Light"/>
              </a:rPr>
              <a:t>menampilkan</a:t>
            </a:r>
            <a:r>
              <a:rPr lang="en-US" sz="1851" dirty="0">
                <a:solidFill>
                  <a:srgbClr val="FFFFFF"/>
                </a:solidFill>
                <a:latin typeface="Poppins Light"/>
              </a:rPr>
              <a:t> data </a:t>
            </a:r>
            <a:r>
              <a:rPr lang="en-US" sz="1851" dirty="0" err="1">
                <a:solidFill>
                  <a:srgbClr val="FFFFFF"/>
                </a:solidFill>
                <a:latin typeface="Poppins Light"/>
              </a:rPr>
              <a:t>aktivitas</a:t>
            </a:r>
            <a:r>
              <a:rPr lang="en-US" sz="1851" dirty="0">
                <a:solidFill>
                  <a:srgbClr val="FFFFFF"/>
                </a:solidFill>
                <a:latin typeface="Poppins Light"/>
              </a:rPr>
              <a:t> </a:t>
            </a:r>
            <a:r>
              <a:rPr lang="en-US" sz="1851" dirty="0" err="1">
                <a:solidFill>
                  <a:srgbClr val="FFFFFF"/>
                </a:solidFill>
                <a:latin typeface="Poppins Light"/>
              </a:rPr>
              <a:t>otak</a:t>
            </a:r>
            <a:r>
              <a:rPr lang="en-US" sz="1851" dirty="0">
                <a:solidFill>
                  <a:srgbClr val="FFFFFF"/>
                </a:solidFill>
                <a:latin typeface="Poppins Light"/>
              </a:rPr>
              <a:t>, </a:t>
            </a:r>
            <a:r>
              <a:rPr lang="en-US" sz="1851" dirty="0" err="1">
                <a:solidFill>
                  <a:srgbClr val="FFFFFF"/>
                </a:solidFill>
                <a:latin typeface="Poppins Light"/>
              </a:rPr>
              <a:t>mengatur</a:t>
            </a:r>
            <a:r>
              <a:rPr lang="en-US" sz="1851" dirty="0">
                <a:solidFill>
                  <a:srgbClr val="FFFFFF"/>
                </a:solidFill>
                <a:latin typeface="Poppins Light"/>
              </a:rPr>
              <a:t> parameter </a:t>
            </a:r>
            <a:r>
              <a:rPr lang="en-US" sz="1851" dirty="0" err="1">
                <a:solidFill>
                  <a:srgbClr val="FFFFFF"/>
                </a:solidFill>
                <a:latin typeface="Poppins Light"/>
              </a:rPr>
              <a:t>stimulasi</a:t>
            </a:r>
            <a:r>
              <a:rPr lang="en-US" sz="1851" dirty="0">
                <a:solidFill>
                  <a:srgbClr val="FFFFFF"/>
                </a:solidFill>
                <a:latin typeface="Poppins Light"/>
              </a:rPr>
              <a:t>, dan </a:t>
            </a:r>
            <a:r>
              <a:rPr lang="en-US" sz="1851" dirty="0" err="1">
                <a:solidFill>
                  <a:srgbClr val="FFFFFF"/>
                </a:solidFill>
                <a:latin typeface="Poppins Light"/>
              </a:rPr>
              <a:t>memilih</a:t>
            </a:r>
            <a:r>
              <a:rPr lang="en-US" sz="1851" dirty="0">
                <a:solidFill>
                  <a:srgbClr val="FFFFFF"/>
                </a:solidFill>
                <a:latin typeface="Poppins Light"/>
              </a:rPr>
              <a:t> </a:t>
            </a:r>
            <a:r>
              <a:rPr lang="en-US" sz="1851" dirty="0" err="1">
                <a:solidFill>
                  <a:srgbClr val="FFFFFF"/>
                </a:solidFill>
                <a:latin typeface="Poppins Light"/>
              </a:rPr>
              <a:t>fungsi</a:t>
            </a:r>
            <a:r>
              <a:rPr lang="en-US" sz="1851" dirty="0">
                <a:solidFill>
                  <a:srgbClr val="FFFFFF"/>
                </a:solidFill>
                <a:latin typeface="Poppins Light"/>
              </a:rPr>
              <a:t> yang </a:t>
            </a:r>
            <a:r>
              <a:rPr lang="en-US" sz="1851" dirty="0" err="1">
                <a:solidFill>
                  <a:srgbClr val="FFFFFF"/>
                </a:solidFill>
                <a:latin typeface="Poppins Light"/>
              </a:rPr>
              <a:t>diinginkan</a:t>
            </a:r>
            <a:r>
              <a:rPr lang="en-US" sz="1851" dirty="0">
                <a:solidFill>
                  <a:srgbClr val="FFFFFF"/>
                </a:solidFill>
                <a:latin typeface="Poppins Light"/>
              </a:rPr>
              <a:t> oleh </a:t>
            </a:r>
            <a:r>
              <a:rPr lang="en-US" sz="1851" dirty="0" err="1">
                <a:solidFill>
                  <a:srgbClr val="FFFFFF"/>
                </a:solidFill>
                <a:latin typeface="Poppins Light"/>
              </a:rPr>
              <a:t>pengguna</a:t>
            </a:r>
            <a:r>
              <a:rPr lang="en-US" sz="1851" dirty="0">
                <a:solidFill>
                  <a:srgbClr val="FFFFFF"/>
                </a:solidFill>
                <a:latin typeface="Poppins Light"/>
              </a:rPr>
              <a:t>. </a:t>
            </a:r>
            <a:r>
              <a:rPr lang="en-US" sz="1851" dirty="0" err="1">
                <a:solidFill>
                  <a:srgbClr val="FFFFFF"/>
                </a:solidFill>
                <a:latin typeface="Poppins Light"/>
              </a:rPr>
              <a:t>Pengguna</a:t>
            </a:r>
            <a:r>
              <a:rPr lang="en-US" sz="1851" dirty="0">
                <a:solidFill>
                  <a:srgbClr val="FFFFFF"/>
                </a:solidFill>
                <a:latin typeface="Poppins Light"/>
              </a:rPr>
              <a:t> </a:t>
            </a:r>
            <a:r>
              <a:rPr lang="en-US" sz="1851" dirty="0" err="1">
                <a:solidFill>
                  <a:srgbClr val="FFFFFF"/>
                </a:solidFill>
                <a:latin typeface="Poppins Light"/>
              </a:rPr>
              <a:t>dapat</a:t>
            </a:r>
            <a:r>
              <a:rPr lang="en-US" sz="1851" dirty="0">
                <a:solidFill>
                  <a:srgbClr val="FFFFFF"/>
                </a:solidFill>
                <a:latin typeface="Poppins Light"/>
              </a:rPr>
              <a:t> </a:t>
            </a:r>
            <a:r>
              <a:rPr lang="en-US" sz="1851" dirty="0" err="1">
                <a:solidFill>
                  <a:srgbClr val="FFFFFF"/>
                </a:solidFill>
                <a:latin typeface="Poppins Light"/>
              </a:rPr>
              <a:t>mengoperasikan</a:t>
            </a:r>
            <a:r>
              <a:rPr lang="en-US" sz="1851" dirty="0">
                <a:solidFill>
                  <a:srgbClr val="FFFFFF"/>
                </a:solidFill>
                <a:latin typeface="Poppins Light"/>
              </a:rPr>
              <a:t> </a:t>
            </a:r>
            <a:r>
              <a:rPr lang="en-US" sz="1851" dirty="0" err="1">
                <a:solidFill>
                  <a:srgbClr val="FFFFFF"/>
                </a:solidFill>
                <a:latin typeface="Poppins Light"/>
              </a:rPr>
              <a:t>Neuralink</a:t>
            </a:r>
            <a:r>
              <a:rPr lang="en-US" sz="1851" dirty="0">
                <a:solidFill>
                  <a:srgbClr val="FFFFFF"/>
                </a:solidFill>
                <a:latin typeface="Poppins Light"/>
              </a:rPr>
              <a:t> </a:t>
            </a:r>
            <a:r>
              <a:rPr lang="en-US" sz="1851" dirty="0" err="1">
                <a:solidFill>
                  <a:srgbClr val="FFFFFF"/>
                </a:solidFill>
                <a:latin typeface="Poppins Light"/>
              </a:rPr>
              <a:t>dengan</a:t>
            </a:r>
            <a:r>
              <a:rPr lang="en-US" sz="1851" dirty="0">
                <a:solidFill>
                  <a:srgbClr val="FFFFFF"/>
                </a:solidFill>
                <a:latin typeface="Poppins Light"/>
              </a:rPr>
              <a:t> </a:t>
            </a:r>
            <a:r>
              <a:rPr lang="en-US" sz="1851" dirty="0" err="1">
                <a:solidFill>
                  <a:srgbClr val="FFFFFF"/>
                </a:solidFill>
                <a:latin typeface="Poppins Light"/>
              </a:rPr>
              <a:t>menggunakan</a:t>
            </a:r>
            <a:r>
              <a:rPr lang="en-US" sz="1851" dirty="0">
                <a:solidFill>
                  <a:srgbClr val="FFFFFF"/>
                </a:solidFill>
                <a:latin typeface="Poppins Light"/>
              </a:rPr>
              <a:t> </a:t>
            </a:r>
            <a:r>
              <a:rPr lang="en-US" sz="1851" dirty="0" err="1">
                <a:solidFill>
                  <a:srgbClr val="FFFFFF"/>
                </a:solidFill>
                <a:latin typeface="Poppins Light"/>
              </a:rPr>
              <a:t>pikiran</a:t>
            </a:r>
            <a:r>
              <a:rPr lang="en-US" sz="1851" dirty="0">
                <a:solidFill>
                  <a:srgbClr val="FFFFFF"/>
                </a:solidFill>
                <a:latin typeface="Poppins Light"/>
              </a:rPr>
              <a:t> </a:t>
            </a:r>
            <a:r>
              <a:rPr lang="en-US" sz="1851" dirty="0" err="1">
                <a:solidFill>
                  <a:srgbClr val="FFFFFF"/>
                </a:solidFill>
                <a:latin typeface="Poppins Light"/>
              </a:rPr>
              <a:t>mereka</a:t>
            </a:r>
            <a:r>
              <a:rPr lang="en-US" sz="1851" dirty="0">
                <a:solidFill>
                  <a:srgbClr val="FFFFFF"/>
                </a:solidFill>
                <a:latin typeface="Poppins Light"/>
              </a:rPr>
              <a:t>, </a:t>
            </a:r>
            <a:r>
              <a:rPr lang="en-US" sz="1851" dirty="0" err="1">
                <a:solidFill>
                  <a:srgbClr val="FFFFFF"/>
                </a:solidFill>
                <a:latin typeface="Poppins Light"/>
              </a:rPr>
              <a:t>tanpa</a:t>
            </a:r>
            <a:r>
              <a:rPr lang="en-US" sz="1851" dirty="0">
                <a:solidFill>
                  <a:srgbClr val="FFFFFF"/>
                </a:solidFill>
                <a:latin typeface="Poppins Light"/>
              </a:rPr>
              <a:t> </a:t>
            </a:r>
            <a:r>
              <a:rPr lang="en-US" sz="1851" dirty="0" err="1">
                <a:solidFill>
                  <a:srgbClr val="FFFFFF"/>
                </a:solidFill>
                <a:latin typeface="Poppins Light"/>
              </a:rPr>
              <a:t>perlu</a:t>
            </a:r>
            <a:r>
              <a:rPr lang="en-US" sz="1851" dirty="0">
                <a:solidFill>
                  <a:srgbClr val="FFFFFF"/>
                </a:solidFill>
                <a:latin typeface="Poppins Light"/>
              </a:rPr>
              <a:t> </a:t>
            </a:r>
            <a:r>
              <a:rPr lang="en-US" sz="1851" dirty="0" err="1">
                <a:solidFill>
                  <a:srgbClr val="FFFFFF"/>
                </a:solidFill>
                <a:latin typeface="Poppins Light"/>
              </a:rPr>
              <a:t>menyentuh</a:t>
            </a:r>
            <a:r>
              <a:rPr lang="en-US" sz="1851" dirty="0">
                <a:solidFill>
                  <a:srgbClr val="FFFFFF"/>
                </a:solidFill>
                <a:latin typeface="Poppins Light"/>
              </a:rPr>
              <a:t> </a:t>
            </a:r>
            <a:r>
              <a:rPr lang="en-US" sz="1851" dirty="0" err="1">
                <a:solidFill>
                  <a:srgbClr val="FFFFFF"/>
                </a:solidFill>
                <a:latin typeface="Poppins Light"/>
              </a:rPr>
              <a:t>atau</a:t>
            </a:r>
            <a:r>
              <a:rPr lang="en-US" sz="1851" dirty="0">
                <a:solidFill>
                  <a:srgbClr val="FFFFFF"/>
                </a:solidFill>
                <a:latin typeface="Poppins Light"/>
              </a:rPr>
              <a:t> </a:t>
            </a:r>
            <a:r>
              <a:rPr lang="en-US" sz="1851" dirty="0" err="1">
                <a:solidFill>
                  <a:srgbClr val="FFFFFF"/>
                </a:solidFill>
                <a:latin typeface="Poppins Light"/>
              </a:rPr>
              <a:t>melihat</a:t>
            </a:r>
            <a:r>
              <a:rPr lang="en-US" sz="1851" dirty="0">
                <a:solidFill>
                  <a:srgbClr val="FFFFFF"/>
                </a:solidFill>
                <a:latin typeface="Poppins Light"/>
              </a:rPr>
              <a:t> </a:t>
            </a:r>
            <a:r>
              <a:rPr lang="en-US" sz="1851" dirty="0" err="1">
                <a:solidFill>
                  <a:srgbClr val="FFFFFF"/>
                </a:solidFill>
                <a:latin typeface="Poppins Light"/>
              </a:rPr>
              <a:t>perangkat</a:t>
            </a:r>
            <a:r>
              <a:rPr lang="en-US" sz="1851" dirty="0">
                <a:solidFill>
                  <a:srgbClr val="FFFFFF"/>
                </a:solidFill>
                <a:latin typeface="Poppins Light"/>
              </a:rPr>
              <a:t> </a:t>
            </a:r>
            <a:r>
              <a:rPr lang="en-US" sz="1851" dirty="0" err="1">
                <a:solidFill>
                  <a:srgbClr val="FFFFFF"/>
                </a:solidFill>
                <a:latin typeface="Poppins Light"/>
              </a:rPr>
              <a:t>seluler</a:t>
            </a:r>
            <a:r>
              <a:rPr lang="en-US" sz="1851" dirty="0">
                <a:solidFill>
                  <a:srgbClr val="FFFFFF"/>
                </a:solidFill>
                <a:latin typeface="Poppins Light"/>
              </a:rPr>
              <a:t>.</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rgbClr val="041069">
                <a:alpha val="100000"/>
              </a:srgbClr>
            </a:gs>
            <a:gs pos="50000">
              <a:srgbClr val="5527F5">
                <a:alpha val="100000"/>
              </a:srgbClr>
            </a:gs>
            <a:gs pos="100000">
              <a:srgbClr val="131FA8">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rot="8620763">
            <a:off x="-429086" y="-676113"/>
            <a:ext cx="8987203" cy="4150026"/>
          </a:xfrm>
          <a:custGeom>
            <a:avLst/>
            <a:gdLst/>
            <a:ahLst/>
            <a:cxnLst/>
            <a:rect l="l" t="t" r="r" b="b"/>
            <a:pathLst>
              <a:path w="8987203" h="4150026">
                <a:moveTo>
                  <a:pt x="0" y="0"/>
                </a:moveTo>
                <a:lnTo>
                  <a:pt x="8987203" y="0"/>
                </a:lnTo>
                <a:lnTo>
                  <a:pt x="8987203" y="4150027"/>
                </a:lnTo>
                <a:lnTo>
                  <a:pt x="0" y="4150027"/>
                </a:lnTo>
                <a:lnTo>
                  <a:pt x="0" y="0"/>
                </a:lnTo>
                <a:close/>
              </a:path>
            </a:pathLst>
          </a:custGeom>
          <a:blipFill>
            <a:blip r:embed="rId2"/>
            <a:stretch>
              <a:fillRect/>
            </a:stretch>
          </a:blipFill>
        </p:spPr>
        <p:txBody>
          <a:bodyPr/>
          <a:lstStyle/>
          <a:p>
            <a:endParaRPr lang="en-ID"/>
          </a:p>
        </p:txBody>
      </p:sp>
      <p:sp>
        <p:nvSpPr>
          <p:cNvPr id="3" name="Freeform 3"/>
          <p:cNvSpPr/>
          <p:nvPr/>
        </p:nvSpPr>
        <p:spPr>
          <a:xfrm>
            <a:off x="1692146" y="1213800"/>
            <a:ext cx="14684628" cy="7859399"/>
          </a:xfrm>
          <a:custGeom>
            <a:avLst/>
            <a:gdLst/>
            <a:ahLst/>
            <a:cxnLst/>
            <a:rect l="l" t="t" r="r" b="b"/>
            <a:pathLst>
              <a:path w="14684628" h="7859399">
                <a:moveTo>
                  <a:pt x="0" y="0"/>
                </a:moveTo>
                <a:lnTo>
                  <a:pt x="14684627" y="0"/>
                </a:lnTo>
                <a:lnTo>
                  <a:pt x="14684627" y="7859400"/>
                </a:lnTo>
                <a:lnTo>
                  <a:pt x="0" y="7859400"/>
                </a:lnTo>
                <a:lnTo>
                  <a:pt x="0" y="0"/>
                </a:lnTo>
                <a:close/>
              </a:path>
            </a:pathLst>
          </a:custGeom>
          <a:blipFill>
            <a:blip r:embed="rId3">
              <a:extLst>
                <a:ext uri="{96DAC541-7B7A-43D3-8B79-37D633B846F1}">
                  <asvg:svgBlip xmlns:asvg="http://schemas.microsoft.com/office/drawing/2016/SVG/main" r:embed="rId4"/>
                </a:ext>
              </a:extLst>
            </a:blip>
            <a:stretch>
              <a:fillRect t="-20258"/>
            </a:stretch>
          </a:blipFill>
        </p:spPr>
        <p:txBody>
          <a:bodyPr/>
          <a:lstStyle/>
          <a:p>
            <a:endParaRPr lang="en-ID"/>
          </a:p>
        </p:txBody>
      </p:sp>
      <p:sp>
        <p:nvSpPr>
          <p:cNvPr id="4" name="Freeform 4"/>
          <p:cNvSpPr/>
          <p:nvPr/>
        </p:nvSpPr>
        <p:spPr>
          <a:xfrm>
            <a:off x="14950717" y="4257922"/>
            <a:ext cx="2965916" cy="6828198"/>
          </a:xfrm>
          <a:custGeom>
            <a:avLst/>
            <a:gdLst/>
            <a:ahLst/>
            <a:cxnLst/>
            <a:rect l="l" t="t" r="r" b="b"/>
            <a:pathLst>
              <a:path w="2965916" h="6828198">
                <a:moveTo>
                  <a:pt x="0" y="0"/>
                </a:moveTo>
                <a:lnTo>
                  <a:pt x="2965917" y="0"/>
                </a:lnTo>
                <a:lnTo>
                  <a:pt x="2965917" y="6828199"/>
                </a:lnTo>
                <a:lnTo>
                  <a:pt x="0" y="6828199"/>
                </a:lnTo>
                <a:lnTo>
                  <a:pt x="0" y="0"/>
                </a:lnTo>
                <a:close/>
              </a:path>
            </a:pathLst>
          </a:custGeom>
          <a:blipFill>
            <a:blip r:embed="rId5"/>
            <a:stretch>
              <a:fillRect/>
            </a:stretch>
          </a:blipFill>
        </p:spPr>
        <p:txBody>
          <a:bodyPr/>
          <a:lstStyle/>
          <a:p>
            <a:endParaRPr lang="en-ID"/>
          </a:p>
        </p:txBody>
      </p:sp>
      <p:sp>
        <p:nvSpPr>
          <p:cNvPr id="5" name="Freeform 5"/>
          <p:cNvSpPr/>
          <p:nvPr/>
        </p:nvSpPr>
        <p:spPr>
          <a:xfrm>
            <a:off x="-393620" y="7881877"/>
            <a:ext cx="4171532" cy="3569725"/>
          </a:xfrm>
          <a:custGeom>
            <a:avLst/>
            <a:gdLst/>
            <a:ahLst/>
            <a:cxnLst/>
            <a:rect l="l" t="t" r="r" b="b"/>
            <a:pathLst>
              <a:path w="4171532" h="3569725">
                <a:moveTo>
                  <a:pt x="0" y="0"/>
                </a:moveTo>
                <a:lnTo>
                  <a:pt x="4171531" y="0"/>
                </a:lnTo>
                <a:lnTo>
                  <a:pt x="4171531" y="3569725"/>
                </a:lnTo>
                <a:lnTo>
                  <a:pt x="0" y="3569725"/>
                </a:lnTo>
                <a:lnTo>
                  <a:pt x="0" y="0"/>
                </a:lnTo>
                <a:close/>
              </a:path>
            </a:pathLst>
          </a:custGeom>
          <a:blipFill>
            <a:blip r:embed="rId6"/>
            <a:stretch>
              <a:fillRect/>
            </a:stretch>
          </a:blipFill>
        </p:spPr>
        <p:txBody>
          <a:bodyPr/>
          <a:lstStyle/>
          <a:p>
            <a:endParaRPr lang="en-ID"/>
          </a:p>
        </p:txBody>
      </p:sp>
      <p:sp>
        <p:nvSpPr>
          <p:cNvPr id="6" name="TextBox 6"/>
          <p:cNvSpPr txBox="1"/>
          <p:nvPr/>
        </p:nvSpPr>
        <p:spPr>
          <a:xfrm>
            <a:off x="3337283" y="1889127"/>
            <a:ext cx="11613435" cy="1179810"/>
          </a:xfrm>
          <a:prstGeom prst="rect">
            <a:avLst/>
          </a:prstGeom>
        </p:spPr>
        <p:txBody>
          <a:bodyPr lIns="0" tIns="0" rIns="0" bIns="0" rtlCol="0" anchor="t">
            <a:spAutoFit/>
          </a:bodyPr>
          <a:lstStyle/>
          <a:p>
            <a:pPr marL="0" lvl="0" indent="0" algn="ctr">
              <a:lnSpc>
                <a:spcPts val="4607"/>
              </a:lnSpc>
              <a:spcBef>
                <a:spcPct val="0"/>
              </a:spcBef>
            </a:pPr>
            <a:r>
              <a:rPr lang="en-US" sz="6399" dirty="0">
                <a:solidFill>
                  <a:schemeClr val="bg1"/>
                </a:solidFill>
                <a:latin typeface="Computer Says No"/>
              </a:rPr>
              <a:t>SUDUT PANDANG ETIKA, HUKUM, DAN AGAMA TERHADAP NEURALINK</a:t>
            </a:r>
          </a:p>
        </p:txBody>
      </p:sp>
      <p:sp>
        <p:nvSpPr>
          <p:cNvPr id="7" name="TextBox 7"/>
          <p:cNvSpPr txBox="1"/>
          <p:nvPr/>
        </p:nvSpPr>
        <p:spPr>
          <a:xfrm>
            <a:off x="4742828" y="3317496"/>
            <a:ext cx="10469841" cy="1340946"/>
          </a:xfrm>
          <a:prstGeom prst="rect">
            <a:avLst/>
          </a:prstGeom>
        </p:spPr>
        <p:txBody>
          <a:bodyPr lIns="0" tIns="0" rIns="0" bIns="0" rtlCol="0" anchor="t">
            <a:spAutoFit/>
          </a:bodyPr>
          <a:lstStyle/>
          <a:p>
            <a:pPr marL="471059" lvl="1" indent="-235530">
              <a:lnSpc>
                <a:spcPts val="3534"/>
              </a:lnSpc>
              <a:buFont typeface="Arial"/>
              <a:buChar char="•"/>
            </a:pPr>
            <a:r>
              <a:rPr lang="en-US" sz="2181">
                <a:solidFill>
                  <a:srgbClr val="FFFFFF"/>
                </a:solidFill>
                <a:latin typeface="Poppins Light"/>
              </a:rPr>
              <a:t>Dari sudut pandang etika, Neuralink dapat dipandang sebagai teknologi yang bermanfaat bagi kesejahteraan manusia, tetapi juga dapat dipandang sebagai teknologi yang berbahaya bagi martabat manusia.</a:t>
            </a:r>
          </a:p>
        </p:txBody>
      </p:sp>
      <p:sp>
        <p:nvSpPr>
          <p:cNvPr id="8" name="TextBox 8"/>
          <p:cNvSpPr txBox="1"/>
          <p:nvPr/>
        </p:nvSpPr>
        <p:spPr>
          <a:xfrm>
            <a:off x="4742828" y="5013884"/>
            <a:ext cx="10469841" cy="1788621"/>
          </a:xfrm>
          <a:prstGeom prst="rect">
            <a:avLst/>
          </a:prstGeom>
        </p:spPr>
        <p:txBody>
          <a:bodyPr lIns="0" tIns="0" rIns="0" bIns="0" rtlCol="0" anchor="t">
            <a:spAutoFit/>
          </a:bodyPr>
          <a:lstStyle/>
          <a:p>
            <a:pPr marL="471059" lvl="1" indent="-235530">
              <a:lnSpc>
                <a:spcPts val="3534"/>
              </a:lnSpc>
              <a:buFont typeface="Arial"/>
              <a:buChar char="•"/>
            </a:pPr>
            <a:r>
              <a:rPr lang="en-US" sz="2181">
                <a:solidFill>
                  <a:srgbClr val="FFFFFF"/>
                </a:solidFill>
                <a:latin typeface="Poppins Light"/>
              </a:rPr>
              <a:t>Dari sudut pandang hukum, Neuralink dapat dipandang sebagai teknologi yang membutuhkan regulasi dan perlindungan yang ketat, tetapi juga dapat dipandang sebagai teknologi yang sulit untuk diatur dan diawasi.</a:t>
            </a:r>
          </a:p>
        </p:txBody>
      </p:sp>
      <p:sp>
        <p:nvSpPr>
          <p:cNvPr id="9" name="AutoShape 9"/>
          <p:cNvSpPr/>
          <p:nvPr/>
        </p:nvSpPr>
        <p:spPr>
          <a:xfrm flipV="1">
            <a:off x="4412617" y="4848941"/>
            <a:ext cx="11130264" cy="84358"/>
          </a:xfrm>
          <a:prstGeom prst="line">
            <a:avLst/>
          </a:prstGeom>
          <a:ln w="38100" cap="flat">
            <a:solidFill>
              <a:srgbClr val="FFFFFF"/>
            </a:solidFill>
            <a:prstDash val="solid"/>
            <a:headEnd type="none" w="sm" len="sm"/>
            <a:tailEnd type="none" w="sm" len="sm"/>
          </a:ln>
        </p:spPr>
        <p:txBody>
          <a:bodyPr/>
          <a:lstStyle/>
          <a:p>
            <a:endParaRPr lang="en-ID"/>
          </a:p>
        </p:txBody>
      </p:sp>
      <p:sp>
        <p:nvSpPr>
          <p:cNvPr id="10" name="Freeform 10"/>
          <p:cNvSpPr/>
          <p:nvPr/>
        </p:nvSpPr>
        <p:spPr>
          <a:xfrm>
            <a:off x="2525894" y="3102800"/>
            <a:ext cx="1886578" cy="1555641"/>
          </a:xfrm>
          <a:custGeom>
            <a:avLst/>
            <a:gdLst/>
            <a:ahLst/>
            <a:cxnLst/>
            <a:rect l="l" t="t" r="r" b="b"/>
            <a:pathLst>
              <a:path w="1886578" h="1555641">
                <a:moveTo>
                  <a:pt x="0" y="0"/>
                </a:moveTo>
                <a:lnTo>
                  <a:pt x="1886578" y="0"/>
                </a:lnTo>
                <a:lnTo>
                  <a:pt x="1886578" y="1555641"/>
                </a:lnTo>
                <a:lnTo>
                  <a:pt x="0" y="155564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ID"/>
          </a:p>
        </p:txBody>
      </p:sp>
      <p:sp>
        <p:nvSpPr>
          <p:cNvPr id="11" name="TextBox 11"/>
          <p:cNvSpPr txBox="1"/>
          <p:nvPr/>
        </p:nvSpPr>
        <p:spPr>
          <a:xfrm>
            <a:off x="2812498" y="3379679"/>
            <a:ext cx="1420551" cy="1077218"/>
          </a:xfrm>
          <a:prstGeom prst="rect">
            <a:avLst/>
          </a:prstGeom>
        </p:spPr>
        <p:txBody>
          <a:bodyPr lIns="0" tIns="0" rIns="0" bIns="0" rtlCol="0" anchor="t">
            <a:spAutoFit/>
          </a:bodyPr>
          <a:lstStyle/>
          <a:p>
            <a:pPr marL="0" lvl="0" indent="0" algn="ctr">
              <a:lnSpc>
                <a:spcPts val="8435"/>
              </a:lnSpc>
              <a:spcBef>
                <a:spcPct val="0"/>
              </a:spcBef>
            </a:pPr>
            <a:r>
              <a:rPr lang="en-US" sz="11715" dirty="0">
                <a:solidFill>
                  <a:schemeClr val="bg1"/>
                </a:solidFill>
                <a:latin typeface="Computer Says No"/>
              </a:rPr>
              <a:t>01</a:t>
            </a:r>
          </a:p>
        </p:txBody>
      </p:sp>
      <p:sp>
        <p:nvSpPr>
          <p:cNvPr id="12" name="Freeform 12"/>
          <p:cNvSpPr/>
          <p:nvPr/>
        </p:nvSpPr>
        <p:spPr>
          <a:xfrm>
            <a:off x="2525894" y="5246864"/>
            <a:ext cx="1886578" cy="1555641"/>
          </a:xfrm>
          <a:custGeom>
            <a:avLst/>
            <a:gdLst/>
            <a:ahLst/>
            <a:cxnLst/>
            <a:rect l="l" t="t" r="r" b="b"/>
            <a:pathLst>
              <a:path w="1886578" h="1555641">
                <a:moveTo>
                  <a:pt x="0" y="0"/>
                </a:moveTo>
                <a:lnTo>
                  <a:pt x="1886578" y="0"/>
                </a:lnTo>
                <a:lnTo>
                  <a:pt x="1886578" y="1555641"/>
                </a:lnTo>
                <a:lnTo>
                  <a:pt x="0" y="155564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ID"/>
          </a:p>
        </p:txBody>
      </p:sp>
      <p:sp>
        <p:nvSpPr>
          <p:cNvPr id="13" name="TextBox 13"/>
          <p:cNvSpPr txBox="1"/>
          <p:nvPr/>
        </p:nvSpPr>
        <p:spPr>
          <a:xfrm>
            <a:off x="2812498" y="5523742"/>
            <a:ext cx="1420551" cy="1077218"/>
          </a:xfrm>
          <a:prstGeom prst="rect">
            <a:avLst/>
          </a:prstGeom>
        </p:spPr>
        <p:txBody>
          <a:bodyPr lIns="0" tIns="0" rIns="0" bIns="0" rtlCol="0" anchor="t">
            <a:spAutoFit/>
          </a:bodyPr>
          <a:lstStyle/>
          <a:p>
            <a:pPr marL="0" lvl="0" indent="0" algn="ctr">
              <a:lnSpc>
                <a:spcPts val="8435"/>
              </a:lnSpc>
              <a:spcBef>
                <a:spcPct val="0"/>
              </a:spcBef>
            </a:pPr>
            <a:r>
              <a:rPr lang="en-US" sz="11715" dirty="0">
                <a:solidFill>
                  <a:schemeClr val="bg1"/>
                </a:solidFill>
                <a:latin typeface="Computer Says No"/>
              </a:rPr>
              <a:t>02</a:t>
            </a:r>
          </a:p>
        </p:txBody>
      </p:sp>
      <p:sp>
        <p:nvSpPr>
          <p:cNvPr id="14" name="Freeform 14"/>
          <p:cNvSpPr/>
          <p:nvPr/>
        </p:nvSpPr>
        <p:spPr>
          <a:xfrm>
            <a:off x="13941740" y="-4440594"/>
            <a:ext cx="8339294" cy="7136224"/>
          </a:xfrm>
          <a:custGeom>
            <a:avLst/>
            <a:gdLst/>
            <a:ahLst/>
            <a:cxnLst/>
            <a:rect l="l" t="t" r="r" b="b"/>
            <a:pathLst>
              <a:path w="8339294" h="7136224">
                <a:moveTo>
                  <a:pt x="0" y="0"/>
                </a:moveTo>
                <a:lnTo>
                  <a:pt x="8339295" y="0"/>
                </a:lnTo>
                <a:lnTo>
                  <a:pt x="8339295" y="7136224"/>
                </a:lnTo>
                <a:lnTo>
                  <a:pt x="0" y="7136224"/>
                </a:lnTo>
                <a:lnTo>
                  <a:pt x="0" y="0"/>
                </a:lnTo>
                <a:close/>
              </a:path>
            </a:pathLst>
          </a:custGeom>
          <a:blipFill>
            <a:blip r:embed="rId6"/>
            <a:stretch>
              <a:fillRect/>
            </a:stretch>
          </a:blipFill>
        </p:spPr>
        <p:txBody>
          <a:bodyPr/>
          <a:lstStyle/>
          <a:p>
            <a:endParaRPr lang="en-ID"/>
          </a:p>
        </p:txBody>
      </p:sp>
      <p:sp>
        <p:nvSpPr>
          <p:cNvPr id="15" name="TextBox 15"/>
          <p:cNvSpPr txBox="1"/>
          <p:nvPr/>
        </p:nvSpPr>
        <p:spPr>
          <a:xfrm>
            <a:off x="4742828" y="6930417"/>
            <a:ext cx="10469841" cy="1788621"/>
          </a:xfrm>
          <a:prstGeom prst="rect">
            <a:avLst/>
          </a:prstGeom>
        </p:spPr>
        <p:txBody>
          <a:bodyPr lIns="0" tIns="0" rIns="0" bIns="0" rtlCol="0" anchor="t">
            <a:spAutoFit/>
          </a:bodyPr>
          <a:lstStyle/>
          <a:p>
            <a:pPr marL="471059" lvl="1" indent="-235530">
              <a:lnSpc>
                <a:spcPts val="3534"/>
              </a:lnSpc>
              <a:buFont typeface="Arial"/>
              <a:buChar char="•"/>
            </a:pPr>
            <a:r>
              <a:rPr lang="en-US" sz="2181">
                <a:solidFill>
                  <a:srgbClr val="FFFFFF"/>
                </a:solidFill>
                <a:latin typeface="Poppins Light"/>
              </a:rPr>
              <a:t>Dari sudut pandang agama, Neuralink dapat dipandang sebagai teknologi yang sesuai dengan ajaran agama, tetapi juga dapat dipandang sebagai teknologi yang bertentangan dengan ajaran agama.</a:t>
            </a:r>
          </a:p>
        </p:txBody>
      </p:sp>
      <p:sp>
        <p:nvSpPr>
          <p:cNvPr id="16" name="AutoShape 16"/>
          <p:cNvSpPr/>
          <p:nvPr/>
        </p:nvSpPr>
        <p:spPr>
          <a:xfrm flipV="1">
            <a:off x="4461971" y="6865109"/>
            <a:ext cx="11130264" cy="84358"/>
          </a:xfrm>
          <a:prstGeom prst="line">
            <a:avLst/>
          </a:prstGeom>
          <a:ln w="38100" cap="flat">
            <a:solidFill>
              <a:srgbClr val="FFFFFF"/>
            </a:solidFill>
            <a:prstDash val="solid"/>
            <a:headEnd type="none" w="sm" len="sm"/>
            <a:tailEnd type="none" w="sm" len="sm"/>
          </a:ln>
        </p:spPr>
        <p:txBody>
          <a:bodyPr/>
          <a:lstStyle/>
          <a:p>
            <a:endParaRPr lang="en-ID"/>
          </a:p>
        </p:txBody>
      </p:sp>
      <p:sp>
        <p:nvSpPr>
          <p:cNvPr id="17" name="Freeform 17"/>
          <p:cNvSpPr/>
          <p:nvPr/>
        </p:nvSpPr>
        <p:spPr>
          <a:xfrm>
            <a:off x="2579484" y="7253614"/>
            <a:ext cx="1886578" cy="1555641"/>
          </a:xfrm>
          <a:custGeom>
            <a:avLst/>
            <a:gdLst/>
            <a:ahLst/>
            <a:cxnLst/>
            <a:rect l="l" t="t" r="r" b="b"/>
            <a:pathLst>
              <a:path w="1886578" h="1555641">
                <a:moveTo>
                  <a:pt x="0" y="0"/>
                </a:moveTo>
                <a:lnTo>
                  <a:pt x="1886578" y="0"/>
                </a:lnTo>
                <a:lnTo>
                  <a:pt x="1886578" y="1555641"/>
                </a:lnTo>
                <a:lnTo>
                  <a:pt x="0" y="155564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ID"/>
          </a:p>
        </p:txBody>
      </p:sp>
      <p:sp>
        <p:nvSpPr>
          <p:cNvPr id="18" name="TextBox 18"/>
          <p:cNvSpPr txBox="1"/>
          <p:nvPr/>
        </p:nvSpPr>
        <p:spPr>
          <a:xfrm>
            <a:off x="2866088" y="7530492"/>
            <a:ext cx="1420551" cy="1077218"/>
          </a:xfrm>
          <a:prstGeom prst="rect">
            <a:avLst/>
          </a:prstGeom>
        </p:spPr>
        <p:txBody>
          <a:bodyPr lIns="0" tIns="0" rIns="0" bIns="0" rtlCol="0" anchor="t">
            <a:spAutoFit/>
          </a:bodyPr>
          <a:lstStyle/>
          <a:p>
            <a:pPr marL="0" lvl="0" indent="0" algn="ctr">
              <a:lnSpc>
                <a:spcPts val="8435"/>
              </a:lnSpc>
              <a:spcBef>
                <a:spcPct val="0"/>
              </a:spcBef>
            </a:pPr>
            <a:r>
              <a:rPr lang="en-US" sz="11715">
                <a:solidFill>
                  <a:schemeClr val="bg1"/>
                </a:solidFill>
                <a:latin typeface="Computer Says No"/>
              </a:rPr>
              <a:t>03</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rgbClr val="041069">
                <a:alpha val="100000"/>
              </a:srgbClr>
            </a:gs>
            <a:gs pos="50000">
              <a:srgbClr val="5527F5">
                <a:alpha val="100000"/>
              </a:srgbClr>
            </a:gs>
            <a:gs pos="100000">
              <a:srgbClr val="131FA8">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a:off x="-896678" y="1290997"/>
            <a:ext cx="5726139" cy="2500874"/>
          </a:xfrm>
          <a:custGeom>
            <a:avLst/>
            <a:gdLst/>
            <a:ahLst/>
            <a:cxnLst/>
            <a:rect l="l" t="t" r="r" b="b"/>
            <a:pathLst>
              <a:path w="5726139" h="2500874">
                <a:moveTo>
                  <a:pt x="0" y="0"/>
                </a:moveTo>
                <a:lnTo>
                  <a:pt x="5726138" y="0"/>
                </a:lnTo>
                <a:lnTo>
                  <a:pt x="5726138" y="2500874"/>
                </a:lnTo>
                <a:lnTo>
                  <a:pt x="0" y="2500874"/>
                </a:lnTo>
                <a:lnTo>
                  <a:pt x="0" y="0"/>
                </a:lnTo>
                <a:close/>
              </a:path>
            </a:pathLst>
          </a:custGeom>
          <a:blipFill>
            <a:blip r:embed="rId2"/>
            <a:stretch>
              <a:fillRect/>
            </a:stretch>
          </a:blipFill>
        </p:spPr>
        <p:txBody>
          <a:bodyPr/>
          <a:lstStyle/>
          <a:p>
            <a:endParaRPr lang="en-ID"/>
          </a:p>
        </p:txBody>
      </p:sp>
      <p:sp>
        <p:nvSpPr>
          <p:cNvPr id="3" name="AutoShape 3"/>
          <p:cNvSpPr/>
          <p:nvPr/>
        </p:nvSpPr>
        <p:spPr>
          <a:xfrm flipH="1" flipV="1">
            <a:off x="17259300" y="1028700"/>
            <a:ext cx="0" cy="5786479"/>
          </a:xfrm>
          <a:prstGeom prst="line">
            <a:avLst/>
          </a:prstGeom>
          <a:ln w="38100" cap="flat">
            <a:solidFill>
              <a:srgbClr val="FFFFFF"/>
            </a:solidFill>
            <a:prstDash val="solid"/>
            <a:headEnd type="none" w="sm" len="sm"/>
            <a:tailEnd type="none" w="sm" len="sm"/>
          </a:ln>
        </p:spPr>
        <p:txBody>
          <a:bodyPr/>
          <a:lstStyle/>
          <a:p>
            <a:endParaRPr lang="en-ID"/>
          </a:p>
        </p:txBody>
      </p:sp>
      <p:grpSp>
        <p:nvGrpSpPr>
          <p:cNvPr id="4" name="Group 4"/>
          <p:cNvGrpSpPr/>
          <p:nvPr/>
        </p:nvGrpSpPr>
        <p:grpSpPr>
          <a:xfrm>
            <a:off x="523957" y="4385487"/>
            <a:ext cx="9897232" cy="5006268"/>
            <a:chOff x="0" y="0"/>
            <a:chExt cx="13196309" cy="6675023"/>
          </a:xfrm>
        </p:grpSpPr>
        <p:sp>
          <p:nvSpPr>
            <p:cNvPr id="5" name="AutoShape 5"/>
            <p:cNvSpPr/>
            <p:nvPr/>
          </p:nvSpPr>
          <p:spPr>
            <a:xfrm flipV="1">
              <a:off x="25400" y="0"/>
              <a:ext cx="0" cy="6675023"/>
            </a:xfrm>
            <a:prstGeom prst="line">
              <a:avLst/>
            </a:prstGeom>
            <a:ln w="50800" cap="flat">
              <a:solidFill>
                <a:srgbClr val="FFFFFF"/>
              </a:solidFill>
              <a:prstDash val="solid"/>
              <a:headEnd type="none" w="sm" len="sm"/>
              <a:tailEnd type="none" w="sm" len="sm"/>
            </a:ln>
          </p:spPr>
          <p:txBody>
            <a:bodyPr/>
            <a:lstStyle/>
            <a:p>
              <a:endParaRPr lang="en-ID"/>
            </a:p>
          </p:txBody>
        </p:sp>
        <p:sp>
          <p:nvSpPr>
            <p:cNvPr id="6" name="AutoShape 6"/>
            <p:cNvSpPr/>
            <p:nvPr/>
          </p:nvSpPr>
          <p:spPr>
            <a:xfrm>
              <a:off x="0" y="6649623"/>
              <a:ext cx="13196309" cy="0"/>
            </a:xfrm>
            <a:prstGeom prst="line">
              <a:avLst/>
            </a:prstGeom>
            <a:ln w="50800" cap="flat">
              <a:solidFill>
                <a:srgbClr val="FFFFFF"/>
              </a:solidFill>
              <a:prstDash val="solid"/>
              <a:headEnd type="none" w="sm" len="sm"/>
              <a:tailEnd type="none" w="sm" len="sm"/>
            </a:ln>
          </p:spPr>
          <p:txBody>
            <a:bodyPr/>
            <a:lstStyle/>
            <a:p>
              <a:endParaRPr lang="en-ID"/>
            </a:p>
          </p:txBody>
        </p:sp>
      </p:grpSp>
      <p:sp>
        <p:nvSpPr>
          <p:cNvPr id="7" name="Freeform 7"/>
          <p:cNvSpPr/>
          <p:nvPr/>
        </p:nvSpPr>
        <p:spPr>
          <a:xfrm>
            <a:off x="10892657" y="5883492"/>
            <a:ext cx="6819964" cy="5836080"/>
          </a:xfrm>
          <a:custGeom>
            <a:avLst/>
            <a:gdLst/>
            <a:ahLst/>
            <a:cxnLst/>
            <a:rect l="l" t="t" r="r" b="b"/>
            <a:pathLst>
              <a:path w="6819964" h="5836080">
                <a:moveTo>
                  <a:pt x="0" y="0"/>
                </a:moveTo>
                <a:lnTo>
                  <a:pt x="6819964" y="0"/>
                </a:lnTo>
                <a:lnTo>
                  <a:pt x="6819964" y="5836080"/>
                </a:lnTo>
                <a:lnTo>
                  <a:pt x="0" y="5836080"/>
                </a:lnTo>
                <a:lnTo>
                  <a:pt x="0" y="0"/>
                </a:lnTo>
                <a:close/>
              </a:path>
            </a:pathLst>
          </a:custGeom>
          <a:blipFill>
            <a:blip r:embed="rId3"/>
            <a:stretch>
              <a:fillRect/>
            </a:stretch>
          </a:blipFill>
        </p:spPr>
        <p:txBody>
          <a:bodyPr/>
          <a:lstStyle/>
          <a:p>
            <a:endParaRPr lang="en-ID"/>
          </a:p>
        </p:txBody>
      </p:sp>
      <p:sp>
        <p:nvSpPr>
          <p:cNvPr id="8" name="TextBox 8"/>
          <p:cNvSpPr txBox="1"/>
          <p:nvPr/>
        </p:nvSpPr>
        <p:spPr>
          <a:xfrm>
            <a:off x="1966391" y="4076365"/>
            <a:ext cx="6785298" cy="4935584"/>
          </a:xfrm>
          <a:prstGeom prst="rect">
            <a:avLst/>
          </a:prstGeom>
        </p:spPr>
        <p:txBody>
          <a:bodyPr lIns="0" tIns="0" rIns="0" bIns="0" rtlCol="0" anchor="t">
            <a:spAutoFit/>
          </a:bodyPr>
          <a:lstStyle/>
          <a:p>
            <a:pPr>
              <a:lnSpc>
                <a:spcPts val="3584"/>
              </a:lnSpc>
            </a:pPr>
            <a:r>
              <a:rPr lang="en-US" sz="2560">
                <a:solidFill>
                  <a:srgbClr val="FFFFFF"/>
                </a:solidFill>
                <a:latin typeface="Poppins Light"/>
              </a:rPr>
              <a:t>Dampak positif</a:t>
            </a:r>
          </a:p>
          <a:p>
            <a:pPr marL="552849" lvl="1" indent="-276425">
              <a:lnSpc>
                <a:spcPts val="3584"/>
              </a:lnSpc>
              <a:buFont typeface="Arial"/>
              <a:buChar char="•"/>
            </a:pPr>
            <a:r>
              <a:rPr lang="en-US" sz="2560">
                <a:solidFill>
                  <a:srgbClr val="FFFFFF"/>
                </a:solidFill>
                <a:latin typeface="Poppins Light"/>
              </a:rPr>
              <a:t>Meningkatkan kualitas hidup</a:t>
            </a:r>
          </a:p>
          <a:p>
            <a:pPr marL="552849" lvl="1" indent="-276425">
              <a:lnSpc>
                <a:spcPts val="3584"/>
              </a:lnSpc>
              <a:buFont typeface="Arial"/>
              <a:buChar char="•"/>
            </a:pPr>
            <a:r>
              <a:rPr lang="en-US" sz="2560">
                <a:solidFill>
                  <a:srgbClr val="FFFFFF"/>
                </a:solidFill>
                <a:latin typeface="Poppins Light"/>
              </a:rPr>
              <a:t>Kesehatan manusia</a:t>
            </a:r>
          </a:p>
          <a:p>
            <a:pPr marL="552849" lvl="1" indent="-276425">
              <a:lnSpc>
                <a:spcPts val="3584"/>
              </a:lnSpc>
              <a:buFont typeface="Arial"/>
              <a:buChar char="•"/>
            </a:pPr>
            <a:r>
              <a:rPr lang="en-US" sz="2560">
                <a:solidFill>
                  <a:srgbClr val="FFFFFF"/>
                </a:solidFill>
                <a:latin typeface="Poppins Light"/>
              </a:rPr>
              <a:t>Hiburan</a:t>
            </a:r>
          </a:p>
          <a:p>
            <a:pPr marL="552849" lvl="1" indent="-276425">
              <a:lnSpc>
                <a:spcPts val="3584"/>
              </a:lnSpc>
              <a:buFont typeface="Arial"/>
              <a:buChar char="•"/>
            </a:pPr>
            <a:r>
              <a:rPr lang="en-US" sz="2560">
                <a:solidFill>
                  <a:srgbClr val="FFFFFF"/>
                </a:solidFill>
                <a:latin typeface="Poppins Light"/>
              </a:rPr>
              <a:t>Dapat membantu pasien yang mengalamin ganguan saraf</a:t>
            </a:r>
          </a:p>
          <a:p>
            <a:pPr>
              <a:lnSpc>
                <a:spcPts val="3584"/>
              </a:lnSpc>
            </a:pPr>
            <a:endParaRPr lang="en-US" sz="2560">
              <a:solidFill>
                <a:srgbClr val="FFFFFF"/>
              </a:solidFill>
              <a:latin typeface="Poppins Light"/>
            </a:endParaRPr>
          </a:p>
          <a:p>
            <a:pPr>
              <a:lnSpc>
                <a:spcPts val="3584"/>
              </a:lnSpc>
            </a:pPr>
            <a:r>
              <a:rPr lang="en-US" sz="2560">
                <a:solidFill>
                  <a:srgbClr val="FFFFFF"/>
                </a:solidFill>
                <a:latin typeface="Poppins Light"/>
              </a:rPr>
              <a:t>Dampak negatif</a:t>
            </a:r>
          </a:p>
          <a:p>
            <a:pPr marL="552849" lvl="1" indent="-276425">
              <a:lnSpc>
                <a:spcPts val="3584"/>
              </a:lnSpc>
              <a:buFont typeface="Arial"/>
              <a:buChar char="•"/>
            </a:pPr>
            <a:r>
              <a:rPr lang="en-US" sz="2560">
                <a:solidFill>
                  <a:srgbClr val="FFFFFF"/>
                </a:solidFill>
                <a:latin typeface="Poppins Light"/>
              </a:rPr>
              <a:t>Ketergantungan pada teknologi</a:t>
            </a:r>
          </a:p>
          <a:p>
            <a:pPr marL="552849" lvl="1" indent="-276425">
              <a:lnSpc>
                <a:spcPts val="3584"/>
              </a:lnSpc>
              <a:buFont typeface="Arial"/>
              <a:buChar char="•"/>
            </a:pPr>
            <a:r>
              <a:rPr lang="en-US" sz="2560">
                <a:solidFill>
                  <a:srgbClr val="FFFFFF"/>
                </a:solidFill>
                <a:latin typeface="Poppins Light"/>
              </a:rPr>
              <a:t>Memicu diskriminasi</a:t>
            </a:r>
          </a:p>
          <a:p>
            <a:pPr marL="552849" lvl="1" indent="-276425">
              <a:lnSpc>
                <a:spcPts val="3584"/>
              </a:lnSpc>
              <a:buFont typeface="Arial"/>
              <a:buChar char="•"/>
            </a:pPr>
            <a:r>
              <a:rPr lang="en-US" sz="2560">
                <a:solidFill>
                  <a:srgbClr val="FFFFFF"/>
                </a:solidFill>
                <a:latin typeface="Poppins Light"/>
              </a:rPr>
              <a:t>Rentan diretas dan disalah gunakan</a:t>
            </a:r>
          </a:p>
        </p:txBody>
      </p:sp>
      <p:sp>
        <p:nvSpPr>
          <p:cNvPr id="9" name="TextBox 9"/>
          <p:cNvSpPr txBox="1"/>
          <p:nvPr/>
        </p:nvSpPr>
        <p:spPr>
          <a:xfrm>
            <a:off x="4081058" y="2139120"/>
            <a:ext cx="10125884" cy="666849"/>
          </a:xfrm>
          <a:prstGeom prst="rect">
            <a:avLst/>
          </a:prstGeom>
        </p:spPr>
        <p:txBody>
          <a:bodyPr lIns="0" tIns="0" rIns="0" bIns="0" rtlCol="0" anchor="t">
            <a:spAutoFit/>
          </a:bodyPr>
          <a:lstStyle/>
          <a:p>
            <a:pPr marL="0" lvl="0" indent="0" algn="ctr">
              <a:lnSpc>
                <a:spcPts val="5184"/>
              </a:lnSpc>
              <a:spcBef>
                <a:spcPct val="0"/>
              </a:spcBef>
            </a:pPr>
            <a:r>
              <a:rPr lang="en-US" sz="7200" dirty="0">
                <a:solidFill>
                  <a:schemeClr val="bg1"/>
                </a:solidFill>
                <a:latin typeface="Computer Says No"/>
              </a:rPr>
              <a:t>DAMPAK DARI NEURALINK</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rgbClr val="9B60EB">
                <a:alpha val="100000"/>
              </a:srgbClr>
            </a:gs>
            <a:gs pos="50000">
              <a:srgbClr val="5527F5">
                <a:alpha val="100000"/>
              </a:srgbClr>
            </a:gs>
            <a:gs pos="100000">
              <a:srgbClr val="131FA8">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grpSp>
        <p:nvGrpSpPr>
          <p:cNvPr id="2" name="Group 2"/>
          <p:cNvGrpSpPr/>
          <p:nvPr/>
        </p:nvGrpSpPr>
        <p:grpSpPr>
          <a:xfrm>
            <a:off x="294186" y="406589"/>
            <a:ext cx="7937973" cy="9510914"/>
            <a:chOff x="0" y="0"/>
            <a:chExt cx="8585708" cy="10287000"/>
          </a:xfrm>
        </p:grpSpPr>
        <p:sp>
          <p:nvSpPr>
            <p:cNvPr id="3" name="Freeform 3"/>
            <p:cNvSpPr/>
            <p:nvPr/>
          </p:nvSpPr>
          <p:spPr>
            <a:xfrm>
              <a:off x="0" y="0"/>
              <a:ext cx="8585708" cy="10287000"/>
            </a:xfrm>
            <a:custGeom>
              <a:avLst/>
              <a:gdLst/>
              <a:ahLst/>
              <a:cxnLst/>
              <a:rect l="l" t="t" r="r" b="b"/>
              <a:pathLst>
                <a:path w="8585708" h="10287000">
                  <a:moveTo>
                    <a:pt x="8585708" y="762"/>
                  </a:moveTo>
                  <a:cubicBezTo>
                    <a:pt x="8581644" y="20447"/>
                    <a:pt x="8577961" y="40132"/>
                    <a:pt x="8573515" y="59690"/>
                  </a:cubicBezTo>
                  <a:cubicBezTo>
                    <a:pt x="8478139" y="485521"/>
                    <a:pt x="8382635" y="911225"/>
                    <a:pt x="8287258" y="1337056"/>
                  </a:cubicBezTo>
                  <a:cubicBezTo>
                    <a:pt x="8146288" y="1966722"/>
                    <a:pt x="8005699" y="2596388"/>
                    <a:pt x="7864601" y="3225927"/>
                  </a:cubicBezTo>
                  <a:cubicBezTo>
                    <a:pt x="7691247" y="3999103"/>
                    <a:pt x="7517384" y="4772152"/>
                    <a:pt x="7344028" y="5545328"/>
                  </a:cubicBezTo>
                  <a:cubicBezTo>
                    <a:pt x="7194676" y="6211443"/>
                    <a:pt x="7045578" y="6877558"/>
                    <a:pt x="6896353" y="7543800"/>
                  </a:cubicBezTo>
                  <a:cubicBezTo>
                    <a:pt x="6765289" y="8129016"/>
                    <a:pt x="6634480" y="8714105"/>
                    <a:pt x="6503162" y="9299194"/>
                  </a:cubicBezTo>
                  <a:cubicBezTo>
                    <a:pt x="6429375" y="9628251"/>
                    <a:pt x="6354953" y="9957181"/>
                    <a:pt x="6280785" y="10286238"/>
                  </a:cubicBezTo>
                  <a:cubicBezTo>
                    <a:pt x="4199382" y="10286238"/>
                    <a:pt x="2118106" y="10286111"/>
                    <a:pt x="36830" y="10287000"/>
                  </a:cubicBezTo>
                  <a:cubicBezTo>
                    <a:pt x="6731" y="10287000"/>
                    <a:pt x="0" y="10280269"/>
                    <a:pt x="0" y="10250043"/>
                  </a:cubicBezTo>
                  <a:cubicBezTo>
                    <a:pt x="762" y="6845681"/>
                    <a:pt x="762" y="3441319"/>
                    <a:pt x="0" y="36957"/>
                  </a:cubicBezTo>
                  <a:cubicBezTo>
                    <a:pt x="0" y="6731"/>
                    <a:pt x="6731" y="0"/>
                    <a:pt x="36830" y="0"/>
                  </a:cubicBezTo>
                  <a:cubicBezTo>
                    <a:pt x="2886456" y="762"/>
                    <a:pt x="5736082" y="762"/>
                    <a:pt x="8585708" y="762"/>
                  </a:cubicBezTo>
                  <a:close/>
                </a:path>
              </a:pathLst>
            </a:custGeom>
            <a:blipFill>
              <a:blip r:embed="rId2"/>
              <a:stretch>
                <a:fillRect l="-39749" r="-39749"/>
              </a:stretch>
            </a:blipFill>
          </p:spPr>
          <p:txBody>
            <a:bodyPr/>
            <a:lstStyle/>
            <a:p>
              <a:endParaRPr lang="en-ID"/>
            </a:p>
          </p:txBody>
        </p:sp>
      </p:grpSp>
      <p:sp>
        <p:nvSpPr>
          <p:cNvPr id="4" name="TextBox 4"/>
          <p:cNvSpPr txBox="1"/>
          <p:nvPr/>
        </p:nvSpPr>
        <p:spPr>
          <a:xfrm>
            <a:off x="8437211" y="1663819"/>
            <a:ext cx="8223524" cy="7413778"/>
          </a:xfrm>
          <a:prstGeom prst="rect">
            <a:avLst/>
          </a:prstGeom>
        </p:spPr>
        <p:txBody>
          <a:bodyPr lIns="0" tIns="0" rIns="0" bIns="0" rtlCol="0" anchor="t">
            <a:spAutoFit/>
          </a:bodyPr>
          <a:lstStyle/>
          <a:p>
            <a:pPr>
              <a:lnSpc>
                <a:spcPts val="3081"/>
              </a:lnSpc>
            </a:pPr>
            <a:r>
              <a:rPr lang="en-US" sz="1901">
                <a:solidFill>
                  <a:srgbClr val="FFFFFF"/>
                </a:solidFill>
                <a:latin typeface="Poppins Light"/>
              </a:rPr>
              <a:t> Neuralink adalah teknologi yang dapat memberikan pengaruh yang besar terhadap perkembangan ipteks, khususnya di bidang neuroteknologi, kecerdasan buatan, dan antarmuka otak-komputer. Neuralink merupakan teknologi yang menggabungkan kekuatan otak manusia dengan kecanggihan komputer, dengan cara menanamkan chip ke dalam otak manusia. Teknologi ini dapat digunakan untuk berbagai tujuan, seperti mengobati penyakit otak, meningkatkan kemampuan kognitif, atau berinteraksi dengan media digital.</a:t>
            </a:r>
          </a:p>
          <a:p>
            <a:pPr>
              <a:lnSpc>
                <a:spcPts val="3081"/>
              </a:lnSpc>
            </a:pPr>
            <a:r>
              <a:rPr lang="en-US" sz="1901">
                <a:solidFill>
                  <a:srgbClr val="FFFFFF"/>
                </a:solidFill>
                <a:latin typeface="Poppins Light"/>
              </a:rPr>
              <a:t> Neuralink juga dapat memberikan tantangan dan peluang baru bagi ipteks, baik dari sisi teknis, etis, hukum, maupun agama. Neuralink membutuhkan penelitian dan pengembangan yang cermat dan akurat, yang melibatkan berbagai bidang ilmu, seperti neurobiologi, biokimia, robotika, dan kecerdasan buatan. Neuralink juga menimbulkan berbagai pertanyaan dan perdebatan yang berkaitan dengan dampak dan implikasi teknologi ini bagi manusia, seperti mengenai identitas, kehendak bebas, martabat, dan hubungan dengan Tuhan.</a:t>
            </a:r>
          </a:p>
          <a:p>
            <a:pPr>
              <a:lnSpc>
                <a:spcPts val="3081"/>
              </a:lnSpc>
            </a:pPr>
            <a:endParaRPr lang="en-US" sz="1901">
              <a:solidFill>
                <a:srgbClr val="FFFFFF"/>
              </a:solidFill>
              <a:latin typeface="Poppins Light"/>
            </a:endParaRPr>
          </a:p>
        </p:txBody>
      </p:sp>
      <p:sp>
        <p:nvSpPr>
          <p:cNvPr id="5" name="Freeform 5"/>
          <p:cNvSpPr/>
          <p:nvPr/>
        </p:nvSpPr>
        <p:spPr>
          <a:xfrm flipH="1">
            <a:off x="15147101" y="8022347"/>
            <a:ext cx="4224398" cy="3231550"/>
          </a:xfrm>
          <a:custGeom>
            <a:avLst/>
            <a:gdLst/>
            <a:ahLst/>
            <a:cxnLst/>
            <a:rect l="l" t="t" r="r" b="b"/>
            <a:pathLst>
              <a:path w="4224398" h="3231550">
                <a:moveTo>
                  <a:pt x="4224398" y="0"/>
                </a:moveTo>
                <a:lnTo>
                  <a:pt x="0" y="0"/>
                </a:lnTo>
                <a:lnTo>
                  <a:pt x="0" y="3231549"/>
                </a:lnTo>
                <a:lnTo>
                  <a:pt x="4224398" y="3231549"/>
                </a:lnTo>
                <a:lnTo>
                  <a:pt x="4224398" y="0"/>
                </a:lnTo>
                <a:close/>
              </a:path>
            </a:pathLst>
          </a:custGeom>
          <a:blipFill>
            <a:blip r:embed="rId3"/>
            <a:stretch>
              <a:fillRect/>
            </a:stretch>
          </a:blipFill>
        </p:spPr>
        <p:txBody>
          <a:bodyPr/>
          <a:lstStyle/>
          <a:p>
            <a:endParaRPr lang="en-ID"/>
          </a:p>
        </p:txBody>
      </p:sp>
      <p:sp>
        <p:nvSpPr>
          <p:cNvPr id="6" name="Freeform 6"/>
          <p:cNvSpPr/>
          <p:nvPr/>
        </p:nvSpPr>
        <p:spPr>
          <a:xfrm>
            <a:off x="10571271" y="-3708211"/>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4"/>
            <a:stretch>
              <a:fillRect/>
            </a:stretch>
          </a:blipFill>
        </p:spPr>
        <p:txBody>
          <a:bodyPr/>
          <a:lstStyle/>
          <a:p>
            <a:endParaRPr lang="en-ID"/>
          </a:p>
        </p:txBody>
      </p:sp>
      <p:sp>
        <p:nvSpPr>
          <p:cNvPr id="7" name="Freeform 7"/>
          <p:cNvSpPr/>
          <p:nvPr/>
        </p:nvSpPr>
        <p:spPr>
          <a:xfrm>
            <a:off x="10723671" y="-3555811"/>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4"/>
            <a:stretch>
              <a:fillRect/>
            </a:stretch>
          </a:blipFill>
        </p:spPr>
        <p:txBody>
          <a:bodyPr/>
          <a:lstStyle/>
          <a:p>
            <a:endParaRPr lang="en-ID"/>
          </a:p>
        </p:txBody>
      </p:sp>
      <p:sp>
        <p:nvSpPr>
          <p:cNvPr id="8" name="TextBox 8"/>
          <p:cNvSpPr txBox="1"/>
          <p:nvPr/>
        </p:nvSpPr>
        <p:spPr>
          <a:xfrm>
            <a:off x="8437211" y="473575"/>
            <a:ext cx="8652476" cy="1179810"/>
          </a:xfrm>
          <a:prstGeom prst="rect">
            <a:avLst/>
          </a:prstGeom>
        </p:spPr>
        <p:txBody>
          <a:bodyPr lIns="0" tIns="0" rIns="0" bIns="0" rtlCol="0" anchor="t">
            <a:spAutoFit/>
          </a:bodyPr>
          <a:lstStyle/>
          <a:p>
            <a:pPr marL="0" lvl="0" indent="0">
              <a:lnSpc>
                <a:spcPts val="4607"/>
              </a:lnSpc>
              <a:spcBef>
                <a:spcPct val="0"/>
              </a:spcBef>
            </a:pPr>
            <a:r>
              <a:rPr lang="en-US" sz="6399" dirty="0">
                <a:solidFill>
                  <a:schemeClr val="bg1"/>
                </a:solidFill>
                <a:latin typeface="Computer Says No"/>
              </a:rPr>
              <a:t>PENGARUH NEURALINK TERHADAP PERKEMBANGAN IPTEKS</a:t>
            </a:r>
          </a:p>
        </p:txBody>
      </p:sp>
      <p:sp>
        <p:nvSpPr>
          <p:cNvPr id="9" name="Freeform 9"/>
          <p:cNvSpPr/>
          <p:nvPr/>
        </p:nvSpPr>
        <p:spPr>
          <a:xfrm rot="1825457">
            <a:off x="-1911821" y="9152427"/>
            <a:ext cx="9971383" cy="4202938"/>
          </a:xfrm>
          <a:custGeom>
            <a:avLst/>
            <a:gdLst/>
            <a:ahLst/>
            <a:cxnLst/>
            <a:rect l="l" t="t" r="r" b="b"/>
            <a:pathLst>
              <a:path w="9971383" h="4202938">
                <a:moveTo>
                  <a:pt x="0" y="0"/>
                </a:moveTo>
                <a:lnTo>
                  <a:pt x="9971384" y="0"/>
                </a:lnTo>
                <a:lnTo>
                  <a:pt x="9971384" y="4202938"/>
                </a:lnTo>
                <a:lnTo>
                  <a:pt x="0" y="4202938"/>
                </a:lnTo>
                <a:lnTo>
                  <a:pt x="0" y="0"/>
                </a:lnTo>
                <a:close/>
              </a:path>
            </a:pathLst>
          </a:custGeom>
          <a:blipFill>
            <a:blip r:embed="rId5"/>
            <a:stretch>
              <a:fillRect/>
            </a:stretch>
          </a:blipFill>
        </p:spPr>
        <p:txBody>
          <a:bodyPr/>
          <a:lstStyle/>
          <a:p>
            <a:endParaRPr lang="en-ID"/>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rgbClr val="131FA8">
                <a:alpha val="100000"/>
              </a:srgbClr>
            </a:gs>
            <a:gs pos="50000">
              <a:srgbClr val="5527F5">
                <a:alpha val="100000"/>
              </a:srgbClr>
            </a:gs>
            <a:gs pos="100000">
              <a:srgbClr val="9B60EB">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3" name="TextBox 3"/>
          <p:cNvSpPr txBox="1"/>
          <p:nvPr/>
        </p:nvSpPr>
        <p:spPr>
          <a:xfrm>
            <a:off x="1082573" y="167340"/>
            <a:ext cx="7824931" cy="1308050"/>
          </a:xfrm>
          <a:prstGeom prst="rect">
            <a:avLst/>
          </a:prstGeom>
        </p:spPr>
        <p:txBody>
          <a:bodyPr wrap="square" lIns="0" tIns="0" rIns="0" bIns="0" rtlCol="0" anchor="t">
            <a:spAutoFit/>
          </a:bodyPr>
          <a:lstStyle/>
          <a:p>
            <a:pPr algn="ctr">
              <a:lnSpc>
                <a:spcPts val="10150"/>
              </a:lnSpc>
              <a:spcBef>
                <a:spcPct val="0"/>
              </a:spcBef>
            </a:pPr>
            <a:r>
              <a:rPr lang="en-US" sz="9800" dirty="0">
                <a:solidFill>
                  <a:schemeClr val="bg1"/>
                </a:solidFill>
                <a:latin typeface="Computer Says No"/>
              </a:rPr>
              <a:t>Report on Abdul Aziz</a:t>
            </a:r>
          </a:p>
        </p:txBody>
      </p:sp>
      <p:sp>
        <p:nvSpPr>
          <p:cNvPr id="5" name="AutoShape 5"/>
          <p:cNvSpPr/>
          <p:nvPr/>
        </p:nvSpPr>
        <p:spPr>
          <a:xfrm flipV="1">
            <a:off x="263239" y="5799542"/>
            <a:ext cx="6920742" cy="19050"/>
          </a:xfrm>
          <a:prstGeom prst="line">
            <a:avLst/>
          </a:prstGeom>
          <a:ln w="38100" cap="flat">
            <a:solidFill>
              <a:srgbClr val="FFFFFF"/>
            </a:solidFill>
            <a:prstDash val="solid"/>
            <a:headEnd type="none" w="sm" len="sm"/>
            <a:tailEnd type="none" w="sm" len="sm"/>
          </a:ln>
        </p:spPr>
        <p:txBody>
          <a:bodyPr/>
          <a:lstStyle/>
          <a:p>
            <a:endParaRPr lang="en-ID"/>
          </a:p>
        </p:txBody>
      </p:sp>
      <p:sp>
        <p:nvSpPr>
          <p:cNvPr id="6" name="TextBox 6"/>
          <p:cNvSpPr txBox="1"/>
          <p:nvPr/>
        </p:nvSpPr>
        <p:spPr>
          <a:xfrm>
            <a:off x="785491" y="1881112"/>
            <a:ext cx="8089111" cy="938975"/>
          </a:xfrm>
          <a:prstGeom prst="rect">
            <a:avLst/>
          </a:prstGeom>
        </p:spPr>
        <p:txBody>
          <a:bodyPr wrap="square" lIns="0" tIns="0" rIns="0" bIns="0" rtlCol="0" anchor="t">
            <a:spAutoFit/>
          </a:bodyPr>
          <a:lstStyle/>
          <a:p>
            <a:pPr marL="514350" indent="-514350">
              <a:lnSpc>
                <a:spcPts val="3826"/>
              </a:lnSpc>
              <a:buAutoNum type="arabicPeriod"/>
            </a:pPr>
            <a:r>
              <a:rPr lang="en-US" sz="2400" dirty="0">
                <a:solidFill>
                  <a:srgbClr val="FFFFFF"/>
                </a:solidFill>
                <a:latin typeface="Poppins Medium"/>
                <a:ea typeface="+mn-lt"/>
                <a:cs typeface="Poppins Medium"/>
              </a:rPr>
              <a:t>Learning Camera Calibration and Trying to Run the Camera Calibration Program</a:t>
            </a:r>
            <a:endParaRPr lang="en-US" sz="2400">
              <a:solidFill>
                <a:srgbClr val="FFFFFF"/>
              </a:solidFill>
              <a:latin typeface="Poppins Medium"/>
              <a:cs typeface="Poppins Medium"/>
            </a:endParaRPr>
          </a:p>
        </p:txBody>
      </p:sp>
      <p:sp>
        <p:nvSpPr>
          <p:cNvPr id="7" name="TextBox 7"/>
          <p:cNvSpPr txBox="1"/>
          <p:nvPr/>
        </p:nvSpPr>
        <p:spPr>
          <a:xfrm>
            <a:off x="1341546" y="3044442"/>
            <a:ext cx="10681667" cy="1834220"/>
          </a:xfrm>
          <a:prstGeom prst="rect">
            <a:avLst/>
          </a:prstGeom>
        </p:spPr>
        <p:txBody>
          <a:bodyPr wrap="square" lIns="0" tIns="0" rIns="0" bIns="0" rtlCol="0" anchor="t">
            <a:spAutoFit/>
          </a:bodyPr>
          <a:lstStyle/>
          <a:p>
            <a:pPr>
              <a:lnSpc>
                <a:spcPts val="2923"/>
              </a:lnSpc>
            </a:pPr>
            <a:r>
              <a:rPr lang="en-US" sz="2000" dirty="0">
                <a:solidFill>
                  <a:srgbClr val="FFFFFF"/>
                </a:solidFill>
                <a:ea typeface="+mn-lt"/>
                <a:cs typeface="+mn-lt"/>
              </a:rPr>
              <a:t>This week, I have been exploring camera calibration through a variety of sources, including a reference guide and YouTube tutorials. I attempted to run a camera calibration program using pictures of chessboard patterns that I had taken myself as calibration material. However, I encountered some errors. Upon further investigation, I discovered that the issue was with the images I provided. Despite taking additional pictures, the error persisted. </a:t>
            </a:r>
            <a:endParaRPr lang="id-ID"/>
          </a:p>
        </p:txBody>
      </p:sp>
      <p:pic>
        <p:nvPicPr>
          <p:cNvPr id="11" name="Gambar 10" descr="Sebuah gambar berisi teks, cuplikan layar, Font&#10;&#10;Deskripsi dibuat secara otomatis">
            <a:extLst>
              <a:ext uri="{FF2B5EF4-FFF2-40B4-BE49-F238E27FC236}">
                <a16:creationId xmlns:a16="http://schemas.microsoft.com/office/drawing/2014/main" id="{DD5CB535-F661-C833-2F08-C86C047EDB9E}"/>
              </a:ext>
            </a:extLst>
          </p:cNvPr>
          <p:cNvPicPr>
            <a:picLocks noChangeAspect="1"/>
          </p:cNvPicPr>
          <p:nvPr/>
        </p:nvPicPr>
        <p:blipFill>
          <a:blip r:embed="rId2"/>
          <a:stretch>
            <a:fillRect/>
          </a:stretch>
        </p:blipFill>
        <p:spPr>
          <a:xfrm>
            <a:off x="1621315" y="6750349"/>
            <a:ext cx="13945498" cy="2954187"/>
          </a:xfrm>
          <a:prstGeom prst="rect">
            <a:avLst/>
          </a:prstGeom>
        </p:spPr>
      </p:pic>
      <p:sp>
        <p:nvSpPr>
          <p:cNvPr id="14" name="Freeform 7">
            <a:extLst>
              <a:ext uri="{FF2B5EF4-FFF2-40B4-BE49-F238E27FC236}">
                <a16:creationId xmlns:a16="http://schemas.microsoft.com/office/drawing/2014/main" id="{795D4FF0-B108-3A93-25C5-C0BB9191A2BC}"/>
              </a:ext>
            </a:extLst>
          </p:cNvPr>
          <p:cNvSpPr/>
          <p:nvPr/>
        </p:nvSpPr>
        <p:spPr>
          <a:xfrm>
            <a:off x="13341328" y="-2599482"/>
            <a:ext cx="6819964" cy="5836080"/>
          </a:xfrm>
          <a:custGeom>
            <a:avLst/>
            <a:gdLst/>
            <a:ahLst/>
            <a:cxnLst/>
            <a:rect l="l" t="t" r="r" b="b"/>
            <a:pathLst>
              <a:path w="6819964" h="5836080">
                <a:moveTo>
                  <a:pt x="0" y="0"/>
                </a:moveTo>
                <a:lnTo>
                  <a:pt x="6819964" y="0"/>
                </a:lnTo>
                <a:lnTo>
                  <a:pt x="6819964" y="5836081"/>
                </a:lnTo>
                <a:lnTo>
                  <a:pt x="0" y="5836081"/>
                </a:lnTo>
                <a:lnTo>
                  <a:pt x="0" y="0"/>
                </a:lnTo>
                <a:close/>
              </a:path>
            </a:pathLst>
          </a:custGeom>
          <a:blipFill>
            <a:blip r:embed="rId3"/>
            <a:stretch>
              <a:fillRect/>
            </a:stretch>
          </a:blipFill>
        </p:spPr>
        <p:txBody>
          <a:bodyPr/>
          <a:lstStyle/>
          <a:p>
            <a:endParaRPr lang="en-ID"/>
          </a:p>
        </p:txBody>
      </p:sp>
      <p:sp>
        <p:nvSpPr>
          <p:cNvPr id="15" name="TextBox 6">
            <a:extLst>
              <a:ext uri="{FF2B5EF4-FFF2-40B4-BE49-F238E27FC236}">
                <a16:creationId xmlns:a16="http://schemas.microsoft.com/office/drawing/2014/main" id="{253ACD85-492A-CECB-C93E-3BBD9ADFCBC7}"/>
              </a:ext>
            </a:extLst>
          </p:cNvPr>
          <p:cNvSpPr txBox="1"/>
          <p:nvPr/>
        </p:nvSpPr>
        <p:spPr>
          <a:xfrm>
            <a:off x="1281510" y="6237452"/>
            <a:ext cx="8089111" cy="451662"/>
          </a:xfrm>
          <a:prstGeom prst="rect">
            <a:avLst/>
          </a:prstGeom>
        </p:spPr>
        <p:txBody>
          <a:bodyPr wrap="square" lIns="0" tIns="0" rIns="0" bIns="0" rtlCol="0" anchor="t">
            <a:spAutoFit/>
          </a:bodyPr>
          <a:lstStyle/>
          <a:p>
            <a:pPr marL="342900" indent="-342900">
              <a:lnSpc>
                <a:spcPts val="3826"/>
              </a:lnSpc>
              <a:buFont typeface="Arial"/>
              <a:buChar char="•"/>
            </a:pPr>
            <a:r>
              <a:rPr lang="en-US" sz="2400" dirty="0">
                <a:solidFill>
                  <a:srgbClr val="FFFFFF"/>
                </a:solidFill>
                <a:latin typeface="Poppins Medium"/>
                <a:cs typeface="Poppins Medium"/>
              </a:rPr>
              <a:t>Capture Error</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rgbClr val="131FA8">
                <a:alpha val="100000"/>
              </a:srgbClr>
            </a:gs>
            <a:gs pos="50000">
              <a:srgbClr val="5527F5">
                <a:alpha val="100000"/>
              </a:srgbClr>
            </a:gs>
            <a:gs pos="100000">
              <a:srgbClr val="9B60EB">
                <a:alpha val="100000"/>
              </a:srgbClr>
            </a:gs>
          </a:gsLst>
          <a:path path="circle">
            <a:fillToRect r="100000" b="100000"/>
          </a:path>
          <a:tileRect l="-100000" t="-100000"/>
        </a:gradFill>
        <a:effectLst/>
      </p:bgPr>
    </p:bg>
    <p:spTree>
      <p:nvGrpSpPr>
        <p:cNvPr id="1" name="">
          <a:extLst>
            <a:ext uri="{FF2B5EF4-FFF2-40B4-BE49-F238E27FC236}">
              <a16:creationId xmlns:a16="http://schemas.microsoft.com/office/drawing/2014/main" id="{07A71FA2-AB2F-AEA3-0C7D-9D9C4905FB14}"/>
            </a:ext>
          </a:extLst>
        </p:cNvPr>
        <p:cNvGrpSpPr/>
        <p:nvPr/>
      </p:nvGrpSpPr>
      <p:grpSpPr>
        <a:xfrm>
          <a:off x="0" y="0"/>
          <a:ext cx="0" cy="0"/>
          <a:chOff x="0" y="0"/>
          <a:chExt cx="0" cy="0"/>
        </a:xfrm>
      </p:grpSpPr>
      <p:pic>
        <p:nvPicPr>
          <p:cNvPr id="4" name="Gambar 3" descr="Sebuah gambar berisi teks, tampilan, cuplikan layar, software&#10;&#10;Deskripsi dibuat secara otomatis">
            <a:extLst>
              <a:ext uri="{FF2B5EF4-FFF2-40B4-BE49-F238E27FC236}">
                <a16:creationId xmlns:a16="http://schemas.microsoft.com/office/drawing/2014/main" id="{4654DFD5-D12D-AA19-4D83-26406DC9E70B}"/>
              </a:ext>
            </a:extLst>
          </p:cNvPr>
          <p:cNvPicPr>
            <a:picLocks noChangeAspect="1"/>
          </p:cNvPicPr>
          <p:nvPr/>
        </p:nvPicPr>
        <p:blipFill>
          <a:blip r:embed="rId2"/>
          <a:stretch>
            <a:fillRect/>
          </a:stretch>
        </p:blipFill>
        <p:spPr>
          <a:xfrm>
            <a:off x="210137" y="145805"/>
            <a:ext cx="8726027" cy="10006642"/>
          </a:xfrm>
          <a:prstGeom prst="rect">
            <a:avLst/>
          </a:prstGeom>
        </p:spPr>
      </p:pic>
      <p:pic>
        <p:nvPicPr>
          <p:cNvPr id="9" name="Gambar 8" descr="Gambar Papan Catur">
            <a:extLst>
              <a:ext uri="{FF2B5EF4-FFF2-40B4-BE49-F238E27FC236}">
                <a16:creationId xmlns:a16="http://schemas.microsoft.com/office/drawing/2014/main" id="{475DA913-7B6A-8019-B944-01A31A540A87}"/>
              </a:ext>
            </a:extLst>
          </p:cNvPr>
          <p:cNvPicPr>
            <a:picLocks noChangeAspect="1"/>
          </p:cNvPicPr>
          <p:nvPr/>
        </p:nvPicPr>
        <p:blipFill>
          <a:blip r:embed="rId3"/>
          <a:stretch>
            <a:fillRect/>
          </a:stretch>
        </p:blipFill>
        <p:spPr>
          <a:xfrm>
            <a:off x="9866373" y="4144724"/>
            <a:ext cx="8065878" cy="3507177"/>
          </a:xfrm>
          <a:prstGeom prst="rect">
            <a:avLst/>
          </a:prstGeom>
        </p:spPr>
      </p:pic>
      <p:sp>
        <p:nvSpPr>
          <p:cNvPr id="11" name="TextBox 6">
            <a:extLst>
              <a:ext uri="{FF2B5EF4-FFF2-40B4-BE49-F238E27FC236}">
                <a16:creationId xmlns:a16="http://schemas.microsoft.com/office/drawing/2014/main" id="{961ADB82-EA1C-E235-1894-901B7CD49C39}"/>
              </a:ext>
            </a:extLst>
          </p:cNvPr>
          <p:cNvSpPr txBox="1"/>
          <p:nvPr/>
        </p:nvSpPr>
        <p:spPr>
          <a:xfrm>
            <a:off x="2898962" y="500886"/>
            <a:ext cx="8089111" cy="451662"/>
          </a:xfrm>
          <a:prstGeom prst="rect">
            <a:avLst/>
          </a:prstGeom>
        </p:spPr>
        <p:txBody>
          <a:bodyPr wrap="square" lIns="0" tIns="0" rIns="0" bIns="0" rtlCol="0" anchor="t">
            <a:spAutoFit/>
          </a:bodyPr>
          <a:lstStyle/>
          <a:p>
            <a:pPr marL="342900" indent="-342900">
              <a:lnSpc>
                <a:spcPts val="3826"/>
              </a:lnSpc>
              <a:buFont typeface="Arial"/>
              <a:buChar char="•"/>
            </a:pPr>
            <a:r>
              <a:rPr lang="en-US" sz="2400" dirty="0">
                <a:solidFill>
                  <a:srgbClr val="FFFFFF"/>
                </a:solidFill>
                <a:latin typeface="Poppins Medium"/>
                <a:cs typeface="Poppins Medium"/>
              </a:rPr>
              <a:t>Capture Program</a:t>
            </a:r>
          </a:p>
        </p:txBody>
      </p:sp>
      <p:sp>
        <p:nvSpPr>
          <p:cNvPr id="13" name="TextBox 6">
            <a:extLst>
              <a:ext uri="{FF2B5EF4-FFF2-40B4-BE49-F238E27FC236}">
                <a16:creationId xmlns:a16="http://schemas.microsoft.com/office/drawing/2014/main" id="{261C3B8E-0E9F-9480-39EE-FBFFC341C357}"/>
              </a:ext>
            </a:extLst>
          </p:cNvPr>
          <p:cNvSpPr txBox="1"/>
          <p:nvPr/>
        </p:nvSpPr>
        <p:spPr>
          <a:xfrm>
            <a:off x="9455038" y="3541697"/>
            <a:ext cx="8089111" cy="451662"/>
          </a:xfrm>
          <a:prstGeom prst="rect">
            <a:avLst/>
          </a:prstGeom>
        </p:spPr>
        <p:txBody>
          <a:bodyPr wrap="square" lIns="0" tIns="0" rIns="0" bIns="0" rtlCol="0" anchor="t">
            <a:spAutoFit/>
          </a:bodyPr>
          <a:lstStyle/>
          <a:p>
            <a:pPr marL="342900" indent="-342900">
              <a:lnSpc>
                <a:spcPts val="3826"/>
              </a:lnSpc>
              <a:buFont typeface="Arial"/>
              <a:buChar char="•"/>
            </a:pPr>
            <a:r>
              <a:rPr lang="en-US" sz="2400" dirty="0">
                <a:solidFill>
                  <a:srgbClr val="FFFFFF"/>
                </a:solidFill>
                <a:latin typeface="Poppins Medium"/>
                <a:ea typeface="+mn-lt"/>
                <a:cs typeface="Poppins Medium"/>
              </a:rPr>
              <a:t>chess board pictures</a:t>
            </a:r>
            <a:endParaRPr lang="id-ID" dirty="0"/>
          </a:p>
        </p:txBody>
      </p:sp>
    </p:spTree>
    <p:extLst>
      <p:ext uri="{BB962C8B-B14F-4D97-AF65-F5344CB8AC3E}">
        <p14:creationId xmlns:p14="http://schemas.microsoft.com/office/powerpoint/2010/main" val="28831579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rgbClr val="131FA8">
                <a:alpha val="100000"/>
              </a:srgbClr>
            </a:gs>
            <a:gs pos="50000">
              <a:srgbClr val="5527F5">
                <a:alpha val="100000"/>
              </a:srgbClr>
            </a:gs>
            <a:gs pos="100000">
              <a:srgbClr val="9B60EB">
                <a:alpha val="100000"/>
              </a:srgbClr>
            </a:gs>
          </a:gsLst>
          <a:path path="circle">
            <a:fillToRect r="100000" b="100000"/>
          </a:path>
          <a:tileRect l="-100000" t="-100000"/>
        </a:gradFill>
        <a:effectLst/>
      </p:bgPr>
    </p:bg>
    <p:spTree>
      <p:nvGrpSpPr>
        <p:cNvPr id="1" name="">
          <a:extLst>
            <a:ext uri="{FF2B5EF4-FFF2-40B4-BE49-F238E27FC236}">
              <a16:creationId xmlns:a16="http://schemas.microsoft.com/office/drawing/2014/main" id="{B5F830D8-F8FE-2632-D279-2B4C8CBC3477}"/>
            </a:ext>
          </a:extLst>
        </p:cNvPr>
        <p:cNvGrpSpPr/>
        <p:nvPr/>
      </p:nvGrpSpPr>
      <p:grpSpPr>
        <a:xfrm>
          <a:off x="0" y="0"/>
          <a:ext cx="0" cy="0"/>
          <a:chOff x="0" y="0"/>
          <a:chExt cx="0" cy="0"/>
        </a:xfrm>
      </p:grpSpPr>
      <p:sp>
        <p:nvSpPr>
          <p:cNvPr id="3" name="TextBox 3">
            <a:extLst>
              <a:ext uri="{FF2B5EF4-FFF2-40B4-BE49-F238E27FC236}">
                <a16:creationId xmlns:a16="http://schemas.microsoft.com/office/drawing/2014/main" id="{E7BD60E5-DBF5-CDFE-5833-417E109E8EB2}"/>
              </a:ext>
            </a:extLst>
          </p:cNvPr>
          <p:cNvSpPr txBox="1"/>
          <p:nvPr/>
        </p:nvSpPr>
        <p:spPr>
          <a:xfrm>
            <a:off x="1082573" y="167340"/>
            <a:ext cx="8062157" cy="2785378"/>
          </a:xfrm>
          <a:prstGeom prst="rect">
            <a:avLst/>
          </a:prstGeom>
        </p:spPr>
        <p:txBody>
          <a:bodyPr wrap="square" lIns="0" tIns="0" rIns="0" bIns="0" rtlCol="0" anchor="t">
            <a:spAutoFit/>
          </a:bodyPr>
          <a:lstStyle/>
          <a:p>
            <a:pPr algn="ctr"/>
            <a:r>
              <a:rPr lang="en-US" sz="9600">
                <a:solidFill>
                  <a:schemeClr val="bg1"/>
                </a:solidFill>
                <a:latin typeface="Computer Says No"/>
                <a:ea typeface="+mn-lt"/>
                <a:cs typeface="Computer Says No"/>
              </a:rPr>
              <a:t>Report on Abdul Aziz</a:t>
            </a:r>
          </a:p>
          <a:p>
            <a:pPr marL="0" lvl="0" indent="0" algn="ctr">
              <a:lnSpc>
                <a:spcPts val="10150"/>
              </a:lnSpc>
              <a:spcBef>
                <a:spcPct val="0"/>
              </a:spcBef>
            </a:pPr>
            <a:endParaRPr lang="en-US" sz="9800" dirty="0">
              <a:solidFill>
                <a:schemeClr val="bg1"/>
              </a:solidFill>
              <a:latin typeface="Computer Says No"/>
              <a:cs typeface="Computer Says No"/>
            </a:endParaRPr>
          </a:p>
        </p:txBody>
      </p:sp>
      <p:sp>
        <p:nvSpPr>
          <p:cNvPr id="5" name="AutoShape 5">
            <a:extLst>
              <a:ext uri="{FF2B5EF4-FFF2-40B4-BE49-F238E27FC236}">
                <a16:creationId xmlns:a16="http://schemas.microsoft.com/office/drawing/2014/main" id="{93C39A3D-F66E-177D-D8DC-A956E6115C20}"/>
              </a:ext>
            </a:extLst>
          </p:cNvPr>
          <p:cNvSpPr/>
          <p:nvPr/>
        </p:nvSpPr>
        <p:spPr>
          <a:xfrm flipV="1">
            <a:off x="-211214" y="6446522"/>
            <a:ext cx="6920742" cy="19050"/>
          </a:xfrm>
          <a:prstGeom prst="line">
            <a:avLst/>
          </a:prstGeom>
          <a:ln w="38100" cap="flat">
            <a:solidFill>
              <a:srgbClr val="FFFFFF"/>
            </a:solidFill>
            <a:prstDash val="solid"/>
            <a:headEnd type="none" w="sm" len="sm"/>
            <a:tailEnd type="none" w="sm" len="sm"/>
          </a:ln>
        </p:spPr>
        <p:txBody>
          <a:bodyPr/>
          <a:lstStyle/>
          <a:p>
            <a:endParaRPr lang="en-ID"/>
          </a:p>
        </p:txBody>
      </p:sp>
      <p:sp>
        <p:nvSpPr>
          <p:cNvPr id="7" name="TextBox 7">
            <a:extLst>
              <a:ext uri="{FF2B5EF4-FFF2-40B4-BE49-F238E27FC236}">
                <a16:creationId xmlns:a16="http://schemas.microsoft.com/office/drawing/2014/main" id="{BFBAA9A6-7873-5F6A-A8C1-9D981859267B}"/>
              </a:ext>
            </a:extLst>
          </p:cNvPr>
          <p:cNvSpPr txBox="1"/>
          <p:nvPr/>
        </p:nvSpPr>
        <p:spPr>
          <a:xfrm>
            <a:off x="1276848" y="2505291"/>
            <a:ext cx="7037006" cy="1466427"/>
          </a:xfrm>
          <a:prstGeom prst="rect">
            <a:avLst/>
          </a:prstGeom>
        </p:spPr>
        <p:txBody>
          <a:bodyPr wrap="square" lIns="0" tIns="0" rIns="0" bIns="0" rtlCol="0" anchor="t">
            <a:spAutoFit/>
          </a:bodyPr>
          <a:lstStyle/>
          <a:p>
            <a:pPr>
              <a:lnSpc>
                <a:spcPts val="2923"/>
              </a:lnSpc>
            </a:pPr>
            <a:r>
              <a:rPr lang="en-US" sz="2000" dirty="0">
                <a:solidFill>
                  <a:srgbClr val="FFFFFF"/>
                </a:solidFill>
                <a:latin typeface="Poppins Light"/>
                <a:ea typeface="+mn-lt"/>
                <a:cs typeface="Poppins Light"/>
              </a:rPr>
              <a:t>This week, I had the opportunity to study basic Python, specifically functions, and I was able to use this knowledge to create a program that calculates the area and perimeter of a rectangle.</a:t>
            </a:r>
            <a:endParaRPr lang="id-ID" dirty="0"/>
          </a:p>
        </p:txBody>
      </p:sp>
      <p:sp>
        <p:nvSpPr>
          <p:cNvPr id="14" name="Freeform 7">
            <a:extLst>
              <a:ext uri="{FF2B5EF4-FFF2-40B4-BE49-F238E27FC236}">
                <a16:creationId xmlns:a16="http://schemas.microsoft.com/office/drawing/2014/main" id="{705CBB6F-2910-45A2-D06D-435F70C8E819}"/>
              </a:ext>
            </a:extLst>
          </p:cNvPr>
          <p:cNvSpPr/>
          <p:nvPr/>
        </p:nvSpPr>
        <p:spPr>
          <a:xfrm>
            <a:off x="-1237313" y="6328858"/>
            <a:ext cx="6819964" cy="5836080"/>
          </a:xfrm>
          <a:custGeom>
            <a:avLst/>
            <a:gdLst/>
            <a:ahLst/>
            <a:cxnLst/>
            <a:rect l="l" t="t" r="r" b="b"/>
            <a:pathLst>
              <a:path w="6819964" h="5836080">
                <a:moveTo>
                  <a:pt x="0" y="0"/>
                </a:moveTo>
                <a:lnTo>
                  <a:pt x="6819964" y="0"/>
                </a:lnTo>
                <a:lnTo>
                  <a:pt x="6819964" y="5836081"/>
                </a:lnTo>
                <a:lnTo>
                  <a:pt x="0" y="5836081"/>
                </a:lnTo>
                <a:lnTo>
                  <a:pt x="0" y="0"/>
                </a:lnTo>
                <a:close/>
              </a:path>
            </a:pathLst>
          </a:custGeom>
          <a:blipFill>
            <a:blip r:embed="rId2"/>
            <a:stretch>
              <a:fillRect/>
            </a:stretch>
          </a:blipFill>
        </p:spPr>
        <p:txBody>
          <a:bodyPr/>
          <a:lstStyle/>
          <a:p>
            <a:endParaRPr lang="en-ID"/>
          </a:p>
        </p:txBody>
      </p:sp>
      <p:pic>
        <p:nvPicPr>
          <p:cNvPr id="4" name="Gambar 3" descr="Sebuah gambar berisi teks, tampilan, cuplikan layar, software&#10;&#10;Deskripsi dibuat secara otomatis">
            <a:extLst>
              <a:ext uri="{FF2B5EF4-FFF2-40B4-BE49-F238E27FC236}">
                <a16:creationId xmlns:a16="http://schemas.microsoft.com/office/drawing/2014/main" id="{104B5ECC-0508-2A20-943F-C216E6A56896}"/>
              </a:ext>
            </a:extLst>
          </p:cNvPr>
          <p:cNvPicPr>
            <a:picLocks noChangeAspect="1"/>
          </p:cNvPicPr>
          <p:nvPr/>
        </p:nvPicPr>
        <p:blipFill>
          <a:blip r:embed="rId3"/>
          <a:stretch>
            <a:fillRect/>
          </a:stretch>
        </p:blipFill>
        <p:spPr>
          <a:xfrm>
            <a:off x="9332571" y="145805"/>
            <a:ext cx="8726027" cy="10006642"/>
          </a:xfrm>
          <a:prstGeom prst="rect">
            <a:avLst/>
          </a:prstGeom>
        </p:spPr>
      </p:pic>
      <p:sp>
        <p:nvSpPr>
          <p:cNvPr id="15" name="TextBox 6">
            <a:extLst>
              <a:ext uri="{FF2B5EF4-FFF2-40B4-BE49-F238E27FC236}">
                <a16:creationId xmlns:a16="http://schemas.microsoft.com/office/drawing/2014/main" id="{DEB04BCE-B665-F12D-2F89-556DFBE7EBA3}"/>
              </a:ext>
            </a:extLst>
          </p:cNvPr>
          <p:cNvSpPr txBox="1"/>
          <p:nvPr/>
        </p:nvSpPr>
        <p:spPr>
          <a:xfrm>
            <a:off x="11719473" y="328358"/>
            <a:ext cx="8089111" cy="435504"/>
          </a:xfrm>
          <a:prstGeom prst="rect">
            <a:avLst/>
          </a:prstGeom>
        </p:spPr>
        <p:txBody>
          <a:bodyPr wrap="square" lIns="0" tIns="0" rIns="0" bIns="0" rtlCol="0" anchor="t">
            <a:spAutoFit/>
          </a:bodyPr>
          <a:lstStyle/>
          <a:p>
            <a:pPr marL="342900" indent="-342900">
              <a:lnSpc>
                <a:spcPts val="3826"/>
              </a:lnSpc>
              <a:buFont typeface="Arial,Sans-Serif"/>
              <a:buChar char="•"/>
            </a:pPr>
            <a:r>
              <a:rPr lang="en-US" sz="2400" dirty="0">
                <a:solidFill>
                  <a:srgbClr val="FFFFFF"/>
                </a:solidFill>
                <a:latin typeface="Arial"/>
                <a:cs typeface="Arial"/>
              </a:rPr>
              <a:t>Capture Program</a:t>
            </a:r>
          </a:p>
        </p:txBody>
      </p:sp>
      <p:sp>
        <p:nvSpPr>
          <p:cNvPr id="8" name="TextBox 6">
            <a:extLst>
              <a:ext uri="{FF2B5EF4-FFF2-40B4-BE49-F238E27FC236}">
                <a16:creationId xmlns:a16="http://schemas.microsoft.com/office/drawing/2014/main" id="{08EE5E03-FD7A-DDE6-7E91-7330C7339CC5}"/>
              </a:ext>
            </a:extLst>
          </p:cNvPr>
          <p:cNvSpPr txBox="1"/>
          <p:nvPr/>
        </p:nvSpPr>
        <p:spPr>
          <a:xfrm>
            <a:off x="699227" y="2010508"/>
            <a:ext cx="8089111" cy="451662"/>
          </a:xfrm>
          <a:prstGeom prst="rect">
            <a:avLst/>
          </a:prstGeom>
        </p:spPr>
        <p:txBody>
          <a:bodyPr wrap="square" lIns="0" tIns="0" rIns="0" bIns="0" rtlCol="0" anchor="t">
            <a:spAutoFit/>
          </a:bodyPr>
          <a:lstStyle/>
          <a:p>
            <a:pPr>
              <a:lnSpc>
                <a:spcPts val="3826"/>
              </a:lnSpc>
            </a:pPr>
            <a:r>
              <a:rPr lang="en-US" sz="2400" dirty="0">
                <a:solidFill>
                  <a:srgbClr val="FFFFFF"/>
                </a:solidFill>
                <a:latin typeface="Poppins Medium"/>
                <a:cs typeface="Poppins Medium"/>
              </a:rPr>
              <a:t>2. Learning Fundamentals of Python</a:t>
            </a:r>
          </a:p>
        </p:txBody>
      </p:sp>
      <p:sp>
        <p:nvSpPr>
          <p:cNvPr id="10" name="TextBox 6">
            <a:extLst>
              <a:ext uri="{FF2B5EF4-FFF2-40B4-BE49-F238E27FC236}">
                <a16:creationId xmlns:a16="http://schemas.microsoft.com/office/drawing/2014/main" id="{645ADBE2-833A-E485-90FA-CA1B9FB35A83}"/>
              </a:ext>
            </a:extLst>
          </p:cNvPr>
          <p:cNvSpPr txBox="1"/>
          <p:nvPr/>
        </p:nvSpPr>
        <p:spPr>
          <a:xfrm>
            <a:off x="397303" y="5310113"/>
            <a:ext cx="8606695" cy="830997"/>
          </a:xfrm>
          <a:prstGeom prst="rect">
            <a:avLst/>
          </a:prstGeom>
        </p:spPr>
        <p:txBody>
          <a:bodyPr wrap="square" lIns="0" tIns="0" rIns="0" bIns="0" rtlCol="0" anchor="t">
            <a:spAutoFit/>
          </a:bodyPr>
          <a:lstStyle/>
          <a:p>
            <a:pPr marL="285750" indent="-285750">
              <a:buFont typeface="Arial"/>
              <a:buChar char="•"/>
            </a:pPr>
            <a:r>
              <a:rPr lang="en-US" dirty="0">
                <a:solidFill>
                  <a:schemeClr val="bg1"/>
                </a:solidFill>
                <a:latin typeface="Poppins Medium"/>
                <a:ea typeface="+mn-lt"/>
                <a:cs typeface="Poppins Medium"/>
                <a:hlinkClick r:id="rId4">
                  <a:extLst>
                    <a:ext uri="{A12FA001-AC4F-418D-AE19-62706E023703}">
                      <ahyp:hlinkClr xmlns:ahyp="http://schemas.microsoft.com/office/drawing/2018/hyperlinkcolor" val="tx"/>
                    </a:ext>
                  </a:extLst>
                </a:hlinkClick>
              </a:rPr>
              <a:t>https://github.com/aziz-0110/weekly-report-1-FTDC</a:t>
            </a:r>
            <a:endParaRPr lang="en-US" dirty="0">
              <a:solidFill>
                <a:schemeClr val="bg1"/>
              </a:solidFill>
              <a:latin typeface="Poppins Medium"/>
              <a:ea typeface="+mn-lt"/>
              <a:cs typeface="Poppins Medium"/>
            </a:endParaRPr>
          </a:p>
          <a:p>
            <a:pPr marL="285750" indent="-285750">
              <a:buFont typeface="Arial"/>
              <a:buChar char="•"/>
            </a:pPr>
            <a:r>
              <a:rPr lang="en-US" dirty="0">
                <a:solidFill>
                  <a:schemeClr val="bg1"/>
                </a:solidFill>
                <a:latin typeface="Poppins Medium"/>
                <a:ea typeface="+mn-lt"/>
                <a:cs typeface="Poppins Medium"/>
                <a:hlinkClick r:id="rId5">
                  <a:extLst>
                    <a:ext uri="{A12FA001-AC4F-418D-AE19-62706E023703}">
                      <ahyp:hlinkClr xmlns:ahyp="http://schemas.microsoft.com/office/drawing/2018/hyperlinkcolor" val="tx"/>
                    </a:ext>
                  </a:extLst>
                </a:hlinkClick>
              </a:rPr>
              <a:t>https://www.analyticsvidhya.com/blog/2021/10/a-comprehensive-guide-for-camera-calibration-in-computer-vision/</a:t>
            </a:r>
            <a:r>
              <a:rPr lang="en-US" dirty="0">
                <a:solidFill>
                  <a:schemeClr val="bg1"/>
                </a:solidFill>
                <a:latin typeface="Poppins Medium"/>
                <a:ea typeface="+mn-lt"/>
                <a:cs typeface="Poppins Medium"/>
              </a:rPr>
              <a:t> </a:t>
            </a:r>
            <a:endParaRPr lang="en-US">
              <a:solidFill>
                <a:schemeClr val="bg1"/>
              </a:solidFill>
              <a:cs typeface="Calibri"/>
            </a:endParaRPr>
          </a:p>
        </p:txBody>
      </p:sp>
      <p:sp>
        <p:nvSpPr>
          <p:cNvPr id="12" name="TextBox 6">
            <a:extLst>
              <a:ext uri="{FF2B5EF4-FFF2-40B4-BE49-F238E27FC236}">
                <a16:creationId xmlns:a16="http://schemas.microsoft.com/office/drawing/2014/main" id="{B3097EC2-5B1E-F9E4-F127-385B65A29FE1}"/>
              </a:ext>
            </a:extLst>
          </p:cNvPr>
          <p:cNvSpPr txBox="1"/>
          <p:nvPr/>
        </p:nvSpPr>
        <p:spPr>
          <a:xfrm>
            <a:off x="354170" y="4770960"/>
            <a:ext cx="8089111" cy="451662"/>
          </a:xfrm>
          <a:prstGeom prst="rect">
            <a:avLst/>
          </a:prstGeom>
        </p:spPr>
        <p:txBody>
          <a:bodyPr wrap="square" lIns="0" tIns="0" rIns="0" bIns="0" rtlCol="0" anchor="t">
            <a:spAutoFit/>
          </a:bodyPr>
          <a:lstStyle/>
          <a:p>
            <a:pPr>
              <a:lnSpc>
                <a:spcPts val="3826"/>
              </a:lnSpc>
            </a:pPr>
            <a:r>
              <a:rPr lang="en-US" sz="2400" dirty="0">
                <a:solidFill>
                  <a:srgbClr val="FFFFFF"/>
                </a:solidFill>
                <a:latin typeface="Poppins Medium"/>
                <a:cs typeface="Poppins Medium"/>
              </a:rPr>
              <a:t>Source</a:t>
            </a:r>
            <a:endParaRPr lang="id-ID" dirty="0"/>
          </a:p>
        </p:txBody>
      </p:sp>
      <p:sp>
        <p:nvSpPr>
          <p:cNvPr id="2" name="TextBox 6">
            <a:extLst>
              <a:ext uri="{FF2B5EF4-FFF2-40B4-BE49-F238E27FC236}">
                <a16:creationId xmlns:a16="http://schemas.microsoft.com/office/drawing/2014/main" id="{104C3501-05ED-3D7D-8C1C-94A4237A2877}"/>
              </a:ext>
            </a:extLst>
          </p:cNvPr>
          <p:cNvSpPr txBox="1"/>
          <p:nvPr/>
        </p:nvSpPr>
        <p:spPr>
          <a:xfrm>
            <a:off x="5422189" y="6927564"/>
            <a:ext cx="3473980" cy="2872902"/>
          </a:xfrm>
          <a:prstGeom prst="rect">
            <a:avLst/>
          </a:prstGeom>
        </p:spPr>
        <p:txBody>
          <a:bodyPr wrap="square" lIns="0" tIns="0" rIns="0" bIns="0" rtlCol="0" anchor="t">
            <a:spAutoFit/>
          </a:bodyPr>
          <a:lstStyle/>
          <a:p>
            <a:pPr>
              <a:lnSpc>
                <a:spcPts val="3826"/>
              </a:lnSpc>
            </a:pPr>
            <a:r>
              <a:rPr lang="en-US" sz="2000" dirty="0">
                <a:solidFill>
                  <a:srgbClr val="FFFF00"/>
                </a:solidFill>
                <a:latin typeface="Poppins Medium"/>
                <a:ea typeface="+mn-lt"/>
                <a:cs typeface="Poppins Medium"/>
              </a:rPr>
              <a:t>I am endeavoring to enhance my English language proficiency, so I kindly request your pardon for any imprecisions in my vocabulary selection.</a:t>
            </a:r>
            <a:endParaRPr lang="id-ID" sz="2000" dirty="0">
              <a:cs typeface="Calibri"/>
            </a:endParaRPr>
          </a:p>
        </p:txBody>
      </p:sp>
    </p:spTree>
    <p:extLst>
      <p:ext uri="{BB962C8B-B14F-4D97-AF65-F5344CB8AC3E}">
        <p14:creationId xmlns:p14="http://schemas.microsoft.com/office/powerpoint/2010/main" val="34841054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rgbClr val="041069">
                <a:alpha val="100000"/>
              </a:srgbClr>
            </a:gs>
            <a:gs pos="50000">
              <a:srgbClr val="5527F5">
                <a:alpha val="100000"/>
              </a:srgbClr>
            </a:gs>
            <a:gs pos="100000">
              <a:srgbClr val="131FA8">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a:off x="-896678" y="1290997"/>
            <a:ext cx="5726139" cy="2500874"/>
          </a:xfrm>
          <a:custGeom>
            <a:avLst/>
            <a:gdLst/>
            <a:ahLst/>
            <a:cxnLst/>
            <a:rect l="l" t="t" r="r" b="b"/>
            <a:pathLst>
              <a:path w="5726139" h="2500874">
                <a:moveTo>
                  <a:pt x="0" y="0"/>
                </a:moveTo>
                <a:lnTo>
                  <a:pt x="5726138" y="0"/>
                </a:lnTo>
                <a:lnTo>
                  <a:pt x="5726138" y="2500874"/>
                </a:lnTo>
                <a:lnTo>
                  <a:pt x="0" y="2500874"/>
                </a:lnTo>
                <a:lnTo>
                  <a:pt x="0" y="0"/>
                </a:lnTo>
                <a:close/>
              </a:path>
            </a:pathLst>
          </a:custGeom>
          <a:blipFill>
            <a:blip r:embed="rId2"/>
            <a:stretch>
              <a:fillRect/>
            </a:stretch>
          </a:blipFill>
        </p:spPr>
        <p:txBody>
          <a:bodyPr/>
          <a:lstStyle/>
          <a:p>
            <a:endParaRPr lang="en-ID"/>
          </a:p>
        </p:txBody>
      </p:sp>
      <p:sp>
        <p:nvSpPr>
          <p:cNvPr id="3" name="AutoShape 3"/>
          <p:cNvSpPr/>
          <p:nvPr/>
        </p:nvSpPr>
        <p:spPr>
          <a:xfrm flipH="1" flipV="1">
            <a:off x="17259300" y="1028700"/>
            <a:ext cx="0" cy="5786479"/>
          </a:xfrm>
          <a:prstGeom prst="line">
            <a:avLst/>
          </a:prstGeom>
          <a:ln w="38100" cap="flat">
            <a:solidFill>
              <a:srgbClr val="FFFFFF"/>
            </a:solidFill>
            <a:prstDash val="solid"/>
            <a:headEnd type="none" w="sm" len="sm"/>
            <a:tailEnd type="none" w="sm" len="sm"/>
          </a:ln>
        </p:spPr>
        <p:txBody>
          <a:bodyPr/>
          <a:lstStyle/>
          <a:p>
            <a:endParaRPr lang="en-ID"/>
          </a:p>
        </p:txBody>
      </p:sp>
      <p:grpSp>
        <p:nvGrpSpPr>
          <p:cNvPr id="4" name="Group 4"/>
          <p:cNvGrpSpPr/>
          <p:nvPr/>
        </p:nvGrpSpPr>
        <p:grpSpPr>
          <a:xfrm>
            <a:off x="1028700" y="4234201"/>
            <a:ext cx="9897232" cy="5006268"/>
            <a:chOff x="0" y="0"/>
            <a:chExt cx="13196309" cy="6675023"/>
          </a:xfrm>
        </p:grpSpPr>
        <p:sp>
          <p:nvSpPr>
            <p:cNvPr id="5" name="AutoShape 5"/>
            <p:cNvSpPr/>
            <p:nvPr/>
          </p:nvSpPr>
          <p:spPr>
            <a:xfrm flipV="1">
              <a:off x="25400" y="0"/>
              <a:ext cx="0" cy="6675023"/>
            </a:xfrm>
            <a:prstGeom prst="line">
              <a:avLst/>
            </a:prstGeom>
            <a:ln w="50800" cap="flat">
              <a:solidFill>
                <a:srgbClr val="FFFFFF"/>
              </a:solidFill>
              <a:prstDash val="solid"/>
              <a:headEnd type="none" w="sm" len="sm"/>
              <a:tailEnd type="none" w="sm" len="sm"/>
            </a:ln>
          </p:spPr>
          <p:txBody>
            <a:bodyPr/>
            <a:lstStyle/>
            <a:p>
              <a:endParaRPr lang="en-ID"/>
            </a:p>
          </p:txBody>
        </p:sp>
        <p:sp>
          <p:nvSpPr>
            <p:cNvPr id="6" name="AutoShape 6"/>
            <p:cNvSpPr/>
            <p:nvPr/>
          </p:nvSpPr>
          <p:spPr>
            <a:xfrm>
              <a:off x="0" y="6649623"/>
              <a:ext cx="13196309" cy="0"/>
            </a:xfrm>
            <a:prstGeom prst="line">
              <a:avLst/>
            </a:prstGeom>
            <a:ln w="50800" cap="flat">
              <a:solidFill>
                <a:srgbClr val="FFFFFF"/>
              </a:solidFill>
              <a:prstDash val="solid"/>
              <a:headEnd type="none" w="sm" len="sm"/>
              <a:tailEnd type="none" w="sm" len="sm"/>
            </a:ln>
          </p:spPr>
          <p:txBody>
            <a:bodyPr/>
            <a:lstStyle/>
            <a:p>
              <a:endParaRPr lang="en-ID"/>
            </a:p>
          </p:txBody>
        </p:sp>
      </p:grpSp>
      <p:sp>
        <p:nvSpPr>
          <p:cNvPr id="7" name="Freeform 7"/>
          <p:cNvSpPr/>
          <p:nvPr/>
        </p:nvSpPr>
        <p:spPr>
          <a:xfrm>
            <a:off x="10925932" y="5660310"/>
            <a:ext cx="6819964" cy="5836080"/>
          </a:xfrm>
          <a:custGeom>
            <a:avLst/>
            <a:gdLst/>
            <a:ahLst/>
            <a:cxnLst/>
            <a:rect l="l" t="t" r="r" b="b"/>
            <a:pathLst>
              <a:path w="6819964" h="5836080">
                <a:moveTo>
                  <a:pt x="0" y="0"/>
                </a:moveTo>
                <a:lnTo>
                  <a:pt x="6819964" y="0"/>
                </a:lnTo>
                <a:lnTo>
                  <a:pt x="6819964" y="5836081"/>
                </a:lnTo>
                <a:lnTo>
                  <a:pt x="0" y="5836081"/>
                </a:lnTo>
                <a:lnTo>
                  <a:pt x="0" y="0"/>
                </a:lnTo>
                <a:close/>
              </a:path>
            </a:pathLst>
          </a:custGeom>
          <a:blipFill>
            <a:blip r:embed="rId3"/>
            <a:stretch>
              <a:fillRect/>
            </a:stretch>
          </a:blipFill>
        </p:spPr>
        <p:txBody>
          <a:bodyPr/>
          <a:lstStyle/>
          <a:p>
            <a:endParaRPr lang="en-ID"/>
          </a:p>
        </p:txBody>
      </p:sp>
      <p:sp>
        <p:nvSpPr>
          <p:cNvPr id="8" name="TextBox 8"/>
          <p:cNvSpPr txBox="1"/>
          <p:nvPr/>
        </p:nvSpPr>
        <p:spPr>
          <a:xfrm>
            <a:off x="4829459" y="1169080"/>
            <a:ext cx="8629073" cy="1102866"/>
          </a:xfrm>
          <a:prstGeom prst="rect">
            <a:avLst/>
          </a:prstGeom>
        </p:spPr>
        <p:txBody>
          <a:bodyPr wrap="square" lIns="0" tIns="0" rIns="0" bIns="0" rtlCol="0" anchor="t">
            <a:spAutoFit/>
          </a:bodyPr>
          <a:lstStyle/>
          <a:p>
            <a:pPr marL="0" lvl="0" indent="0" algn="ctr">
              <a:lnSpc>
                <a:spcPts val="8583"/>
              </a:lnSpc>
              <a:spcBef>
                <a:spcPct val="0"/>
              </a:spcBef>
            </a:pPr>
            <a:r>
              <a:rPr lang="en-US" sz="11922" dirty="0">
                <a:solidFill>
                  <a:schemeClr val="bg1"/>
                </a:solidFill>
                <a:latin typeface="Computer Says No"/>
              </a:rPr>
              <a:t>TABLE OF CONTENTS</a:t>
            </a:r>
          </a:p>
        </p:txBody>
      </p:sp>
      <p:sp>
        <p:nvSpPr>
          <p:cNvPr id="9" name="TextBox 9"/>
          <p:cNvSpPr txBox="1"/>
          <p:nvPr/>
        </p:nvSpPr>
        <p:spPr>
          <a:xfrm>
            <a:off x="3638884" y="3715671"/>
            <a:ext cx="6125528" cy="5217390"/>
          </a:xfrm>
          <a:prstGeom prst="rect">
            <a:avLst/>
          </a:prstGeom>
        </p:spPr>
        <p:txBody>
          <a:bodyPr lIns="0" tIns="0" rIns="0" bIns="0" rtlCol="0" anchor="t">
            <a:spAutoFit/>
          </a:bodyPr>
          <a:lstStyle/>
          <a:p>
            <a:pPr>
              <a:lnSpc>
                <a:spcPts val="3304"/>
              </a:lnSpc>
            </a:pPr>
            <a:r>
              <a:rPr lang="en-US" sz="2360" dirty="0">
                <a:solidFill>
                  <a:srgbClr val="FFFFFF"/>
                </a:solidFill>
                <a:latin typeface="Poppins Light"/>
              </a:rPr>
              <a:t>Introduction</a:t>
            </a:r>
          </a:p>
          <a:p>
            <a:pPr marL="431797" lvl="1" indent="-215899">
              <a:lnSpc>
                <a:spcPts val="2799"/>
              </a:lnSpc>
              <a:buFont typeface="Arial"/>
              <a:buChar char="•"/>
            </a:pPr>
            <a:r>
              <a:rPr lang="en-US" sz="1999" dirty="0" err="1">
                <a:solidFill>
                  <a:srgbClr val="FFFFFF"/>
                </a:solidFill>
                <a:latin typeface="Poppins Light"/>
              </a:rPr>
              <a:t>Apa</a:t>
            </a:r>
            <a:r>
              <a:rPr lang="en-US" sz="1999" dirty="0">
                <a:solidFill>
                  <a:srgbClr val="FFFFFF"/>
                </a:solidFill>
                <a:latin typeface="Poppins Light"/>
              </a:rPr>
              <a:t> </a:t>
            </a:r>
            <a:r>
              <a:rPr lang="en-US" sz="1999" dirty="0" err="1">
                <a:solidFill>
                  <a:srgbClr val="FFFFFF"/>
                </a:solidFill>
                <a:latin typeface="Poppins Light"/>
              </a:rPr>
              <a:t>saja</a:t>
            </a:r>
            <a:r>
              <a:rPr lang="en-US" sz="1999" dirty="0">
                <a:solidFill>
                  <a:srgbClr val="FFFFFF"/>
                </a:solidFill>
                <a:latin typeface="Poppins Light"/>
              </a:rPr>
              <a:t> </a:t>
            </a:r>
            <a:r>
              <a:rPr lang="en-US" sz="1999" dirty="0" err="1">
                <a:solidFill>
                  <a:srgbClr val="FFFFFF"/>
                </a:solidFill>
                <a:latin typeface="Poppins Light"/>
              </a:rPr>
              <a:t>pengertian</a:t>
            </a:r>
            <a:r>
              <a:rPr lang="en-US" sz="1999" dirty="0">
                <a:solidFill>
                  <a:srgbClr val="FFFFFF"/>
                </a:solidFill>
                <a:latin typeface="Poppins Light"/>
              </a:rPr>
              <a:t>, </a:t>
            </a:r>
            <a:r>
              <a:rPr lang="en-US" sz="1999" dirty="0" err="1">
                <a:solidFill>
                  <a:srgbClr val="FFFFFF"/>
                </a:solidFill>
                <a:latin typeface="Poppins Light"/>
              </a:rPr>
              <a:t>tujuan</a:t>
            </a:r>
            <a:r>
              <a:rPr lang="en-US" sz="1999" dirty="0">
                <a:solidFill>
                  <a:srgbClr val="FFFFFF"/>
                </a:solidFill>
                <a:latin typeface="Poppins Light"/>
              </a:rPr>
              <a:t>, </a:t>
            </a:r>
            <a:r>
              <a:rPr lang="en-US" sz="1999" dirty="0" err="1">
                <a:solidFill>
                  <a:srgbClr val="FFFFFF"/>
                </a:solidFill>
                <a:latin typeface="Poppins Light"/>
              </a:rPr>
              <a:t>manfaat</a:t>
            </a:r>
            <a:r>
              <a:rPr lang="en-US" sz="1999" dirty="0">
                <a:solidFill>
                  <a:srgbClr val="FFFFFF"/>
                </a:solidFill>
                <a:latin typeface="Poppins Light"/>
              </a:rPr>
              <a:t>, </a:t>
            </a:r>
            <a:r>
              <a:rPr lang="en-US" sz="1999" dirty="0" err="1">
                <a:solidFill>
                  <a:srgbClr val="FFFFFF"/>
                </a:solidFill>
                <a:latin typeface="Poppins Light"/>
              </a:rPr>
              <a:t>risiko</a:t>
            </a:r>
            <a:r>
              <a:rPr lang="en-US" sz="1999" dirty="0">
                <a:solidFill>
                  <a:srgbClr val="FFFFFF"/>
                </a:solidFill>
                <a:latin typeface="Poppins Light"/>
              </a:rPr>
              <a:t>, dan </a:t>
            </a:r>
            <a:r>
              <a:rPr lang="en-US" sz="1999" dirty="0" err="1">
                <a:solidFill>
                  <a:srgbClr val="FFFFFF"/>
                </a:solidFill>
                <a:latin typeface="Poppins Light"/>
              </a:rPr>
              <a:t>tantangan</a:t>
            </a:r>
            <a:r>
              <a:rPr lang="en-US" sz="1999" dirty="0">
                <a:solidFill>
                  <a:srgbClr val="FFFFFF"/>
                </a:solidFill>
                <a:latin typeface="Poppins Light"/>
              </a:rPr>
              <a:t> </a:t>
            </a:r>
            <a:r>
              <a:rPr lang="en-US" sz="1999" dirty="0" err="1">
                <a:solidFill>
                  <a:srgbClr val="FFFFFF"/>
                </a:solidFill>
                <a:latin typeface="Poppins Light"/>
              </a:rPr>
              <a:t>dari</a:t>
            </a:r>
            <a:r>
              <a:rPr lang="en-US" sz="1999" dirty="0">
                <a:solidFill>
                  <a:srgbClr val="FFFFFF"/>
                </a:solidFill>
                <a:latin typeface="Poppins Light"/>
              </a:rPr>
              <a:t> </a:t>
            </a:r>
            <a:r>
              <a:rPr lang="en-US" sz="1999" dirty="0" err="1">
                <a:solidFill>
                  <a:srgbClr val="FFFFFF"/>
                </a:solidFill>
                <a:latin typeface="Poppins Light"/>
              </a:rPr>
              <a:t>teknologi</a:t>
            </a:r>
            <a:r>
              <a:rPr lang="en-US" sz="1999" dirty="0">
                <a:solidFill>
                  <a:srgbClr val="FFFFFF"/>
                </a:solidFill>
                <a:latin typeface="Poppins Light"/>
              </a:rPr>
              <a:t> </a:t>
            </a:r>
            <a:r>
              <a:rPr lang="en-US" sz="1999" dirty="0" err="1">
                <a:solidFill>
                  <a:srgbClr val="FFFFFF"/>
                </a:solidFill>
                <a:latin typeface="Poppins Light"/>
              </a:rPr>
              <a:t>Neuralink</a:t>
            </a:r>
            <a:r>
              <a:rPr lang="en-US" sz="1999" dirty="0">
                <a:solidFill>
                  <a:srgbClr val="FFFFFF"/>
                </a:solidFill>
                <a:latin typeface="Poppins Light"/>
              </a:rPr>
              <a:t>?</a:t>
            </a:r>
          </a:p>
          <a:p>
            <a:pPr marL="431797" lvl="1" indent="-215899">
              <a:lnSpc>
                <a:spcPts val="2799"/>
              </a:lnSpc>
              <a:buFont typeface="Arial"/>
              <a:buChar char="•"/>
            </a:pPr>
            <a:r>
              <a:rPr lang="en-US" sz="1999" dirty="0" err="1">
                <a:solidFill>
                  <a:srgbClr val="FFFFFF"/>
                </a:solidFill>
                <a:latin typeface="Poppins Light"/>
              </a:rPr>
              <a:t>Bagaimana</a:t>
            </a:r>
            <a:r>
              <a:rPr lang="en-US" sz="1999" dirty="0">
                <a:solidFill>
                  <a:srgbClr val="FFFFFF"/>
                </a:solidFill>
                <a:latin typeface="Poppins Light"/>
              </a:rPr>
              <a:t> proses </a:t>
            </a:r>
            <a:r>
              <a:rPr lang="en-US" sz="1999" dirty="0" err="1">
                <a:solidFill>
                  <a:srgbClr val="FFFFFF"/>
                </a:solidFill>
                <a:latin typeface="Poppins Light"/>
              </a:rPr>
              <a:t>pengembangan</a:t>
            </a:r>
            <a:r>
              <a:rPr lang="en-US" sz="1999" dirty="0">
                <a:solidFill>
                  <a:srgbClr val="FFFFFF"/>
                </a:solidFill>
                <a:latin typeface="Poppins Light"/>
              </a:rPr>
              <a:t>, </a:t>
            </a:r>
            <a:r>
              <a:rPr lang="en-US" sz="1999" dirty="0" err="1">
                <a:solidFill>
                  <a:srgbClr val="FFFFFF"/>
                </a:solidFill>
                <a:latin typeface="Poppins Light"/>
              </a:rPr>
              <a:t>pemasangan</a:t>
            </a:r>
            <a:r>
              <a:rPr lang="en-US" sz="1999" dirty="0">
                <a:solidFill>
                  <a:srgbClr val="FFFFFF"/>
                </a:solidFill>
                <a:latin typeface="Poppins Light"/>
              </a:rPr>
              <a:t>, dan </a:t>
            </a:r>
            <a:r>
              <a:rPr lang="en-US" sz="1999" dirty="0" err="1">
                <a:solidFill>
                  <a:srgbClr val="FFFFFF"/>
                </a:solidFill>
                <a:latin typeface="Poppins Light"/>
              </a:rPr>
              <a:t>pengoperasian</a:t>
            </a:r>
            <a:r>
              <a:rPr lang="en-US" sz="1999" dirty="0">
                <a:solidFill>
                  <a:srgbClr val="FFFFFF"/>
                </a:solidFill>
                <a:latin typeface="Poppins Light"/>
              </a:rPr>
              <a:t> </a:t>
            </a:r>
            <a:r>
              <a:rPr lang="en-US" sz="1999" dirty="0" err="1">
                <a:solidFill>
                  <a:srgbClr val="FFFFFF"/>
                </a:solidFill>
                <a:latin typeface="Poppins Light"/>
              </a:rPr>
              <a:t>teknologi</a:t>
            </a:r>
            <a:r>
              <a:rPr lang="en-US" sz="1999" dirty="0">
                <a:solidFill>
                  <a:srgbClr val="FFFFFF"/>
                </a:solidFill>
                <a:latin typeface="Poppins Light"/>
              </a:rPr>
              <a:t> </a:t>
            </a:r>
            <a:r>
              <a:rPr lang="en-US" sz="1999" dirty="0" err="1">
                <a:solidFill>
                  <a:srgbClr val="FFFFFF"/>
                </a:solidFill>
                <a:latin typeface="Poppins Light"/>
              </a:rPr>
              <a:t>Neuralink</a:t>
            </a:r>
            <a:r>
              <a:rPr lang="en-US" sz="1999" dirty="0">
                <a:solidFill>
                  <a:srgbClr val="FFFFFF"/>
                </a:solidFill>
                <a:latin typeface="Poppins Light"/>
              </a:rPr>
              <a:t>?</a:t>
            </a:r>
          </a:p>
          <a:p>
            <a:pPr marL="431797" lvl="1" indent="-215899">
              <a:lnSpc>
                <a:spcPts val="2799"/>
              </a:lnSpc>
              <a:buFont typeface="Arial"/>
              <a:buChar char="•"/>
            </a:pPr>
            <a:r>
              <a:rPr lang="en-US" sz="1999" dirty="0" err="1">
                <a:solidFill>
                  <a:srgbClr val="FFFFFF"/>
                </a:solidFill>
                <a:latin typeface="Poppins Light"/>
              </a:rPr>
              <a:t>Bagaimana</a:t>
            </a:r>
            <a:r>
              <a:rPr lang="en-US" sz="1999" dirty="0">
                <a:solidFill>
                  <a:srgbClr val="FFFFFF"/>
                </a:solidFill>
                <a:latin typeface="Poppins Light"/>
              </a:rPr>
              <a:t> </a:t>
            </a:r>
            <a:r>
              <a:rPr lang="en-US" sz="1999" dirty="0" err="1">
                <a:solidFill>
                  <a:srgbClr val="FFFFFF"/>
                </a:solidFill>
                <a:latin typeface="Poppins Light"/>
              </a:rPr>
              <a:t>sudut</a:t>
            </a:r>
            <a:r>
              <a:rPr lang="en-US" sz="1999" dirty="0">
                <a:solidFill>
                  <a:srgbClr val="FFFFFF"/>
                </a:solidFill>
                <a:latin typeface="Poppins Light"/>
              </a:rPr>
              <a:t> </a:t>
            </a:r>
            <a:r>
              <a:rPr lang="en-US" sz="1999" dirty="0" err="1">
                <a:solidFill>
                  <a:srgbClr val="FFFFFF"/>
                </a:solidFill>
                <a:latin typeface="Poppins Light"/>
              </a:rPr>
              <a:t>pandang</a:t>
            </a:r>
            <a:r>
              <a:rPr lang="en-US" sz="1999" dirty="0">
                <a:solidFill>
                  <a:srgbClr val="FFFFFF"/>
                </a:solidFill>
                <a:latin typeface="Poppins Light"/>
              </a:rPr>
              <a:t> </a:t>
            </a:r>
            <a:r>
              <a:rPr lang="en-US" sz="1999" dirty="0" err="1">
                <a:solidFill>
                  <a:srgbClr val="FFFFFF"/>
                </a:solidFill>
                <a:latin typeface="Poppins Light"/>
              </a:rPr>
              <a:t>etika</a:t>
            </a:r>
            <a:r>
              <a:rPr lang="en-US" sz="1999" dirty="0">
                <a:solidFill>
                  <a:srgbClr val="FFFFFF"/>
                </a:solidFill>
                <a:latin typeface="Poppins Light"/>
              </a:rPr>
              <a:t>, </a:t>
            </a:r>
            <a:r>
              <a:rPr lang="en-US" sz="1999" dirty="0" err="1">
                <a:solidFill>
                  <a:srgbClr val="FFFFFF"/>
                </a:solidFill>
                <a:latin typeface="Poppins Light"/>
              </a:rPr>
              <a:t>hukum</a:t>
            </a:r>
            <a:r>
              <a:rPr lang="en-US" sz="1999" dirty="0">
                <a:solidFill>
                  <a:srgbClr val="FFFFFF"/>
                </a:solidFill>
                <a:latin typeface="Poppins Light"/>
              </a:rPr>
              <a:t>, dan agama </a:t>
            </a:r>
            <a:r>
              <a:rPr lang="en-US" sz="1999" dirty="0" err="1">
                <a:solidFill>
                  <a:srgbClr val="FFFFFF"/>
                </a:solidFill>
                <a:latin typeface="Poppins Light"/>
              </a:rPr>
              <a:t>terhadap</a:t>
            </a:r>
            <a:r>
              <a:rPr lang="en-US" sz="1999" dirty="0">
                <a:solidFill>
                  <a:srgbClr val="FFFFFF"/>
                </a:solidFill>
                <a:latin typeface="Poppins Light"/>
              </a:rPr>
              <a:t> </a:t>
            </a:r>
            <a:r>
              <a:rPr lang="en-US" sz="1999" dirty="0" err="1">
                <a:solidFill>
                  <a:srgbClr val="FFFFFF"/>
                </a:solidFill>
                <a:latin typeface="Poppins Light"/>
              </a:rPr>
              <a:t>teknologi</a:t>
            </a:r>
            <a:r>
              <a:rPr lang="en-US" sz="1999" dirty="0">
                <a:solidFill>
                  <a:srgbClr val="FFFFFF"/>
                </a:solidFill>
                <a:latin typeface="Poppins Light"/>
              </a:rPr>
              <a:t> </a:t>
            </a:r>
            <a:r>
              <a:rPr lang="en-US" sz="1999" dirty="0" err="1">
                <a:solidFill>
                  <a:srgbClr val="FFFFFF"/>
                </a:solidFill>
                <a:latin typeface="Poppins Light"/>
              </a:rPr>
              <a:t>Neuralink</a:t>
            </a:r>
            <a:r>
              <a:rPr lang="en-US" sz="1999" dirty="0">
                <a:solidFill>
                  <a:srgbClr val="FFFFFF"/>
                </a:solidFill>
                <a:latin typeface="Poppins Light"/>
              </a:rPr>
              <a:t>?</a:t>
            </a:r>
          </a:p>
          <a:p>
            <a:pPr marL="431797" lvl="1" indent="-215899">
              <a:lnSpc>
                <a:spcPts val="2799"/>
              </a:lnSpc>
              <a:buFont typeface="Arial"/>
              <a:buChar char="•"/>
            </a:pPr>
            <a:r>
              <a:rPr lang="en-US" sz="1999" dirty="0" err="1">
                <a:solidFill>
                  <a:srgbClr val="FFFFFF"/>
                </a:solidFill>
                <a:latin typeface="Poppins Light"/>
              </a:rPr>
              <a:t>Bagaimana</a:t>
            </a:r>
            <a:r>
              <a:rPr lang="en-US" sz="1999" dirty="0">
                <a:solidFill>
                  <a:srgbClr val="FFFFFF"/>
                </a:solidFill>
                <a:latin typeface="Poppins Light"/>
              </a:rPr>
              <a:t> </a:t>
            </a:r>
            <a:r>
              <a:rPr lang="en-US" sz="1999" dirty="0" err="1">
                <a:solidFill>
                  <a:srgbClr val="FFFFFF"/>
                </a:solidFill>
                <a:latin typeface="Poppins Light"/>
              </a:rPr>
              <a:t>dampak</a:t>
            </a:r>
            <a:r>
              <a:rPr lang="en-US" sz="1999" dirty="0">
                <a:solidFill>
                  <a:srgbClr val="FFFFFF"/>
                </a:solidFill>
                <a:latin typeface="Poppins Light"/>
              </a:rPr>
              <a:t> dan </a:t>
            </a:r>
            <a:r>
              <a:rPr lang="en-US" sz="1999" dirty="0" err="1">
                <a:solidFill>
                  <a:srgbClr val="FFFFFF"/>
                </a:solidFill>
                <a:latin typeface="Poppins Light"/>
              </a:rPr>
              <a:t>implikasi</a:t>
            </a:r>
            <a:r>
              <a:rPr lang="en-US" sz="1999" dirty="0">
                <a:solidFill>
                  <a:srgbClr val="FFFFFF"/>
                </a:solidFill>
                <a:latin typeface="Poppins Light"/>
              </a:rPr>
              <a:t> </a:t>
            </a:r>
            <a:r>
              <a:rPr lang="en-US" sz="1999" dirty="0" err="1">
                <a:solidFill>
                  <a:srgbClr val="FFFFFF"/>
                </a:solidFill>
                <a:latin typeface="Poppins Light"/>
              </a:rPr>
              <a:t>teknologi</a:t>
            </a:r>
            <a:r>
              <a:rPr lang="en-US" sz="1999" dirty="0">
                <a:solidFill>
                  <a:srgbClr val="FFFFFF"/>
                </a:solidFill>
                <a:latin typeface="Poppins Light"/>
              </a:rPr>
              <a:t> </a:t>
            </a:r>
            <a:r>
              <a:rPr lang="en-US" sz="1999" dirty="0" err="1">
                <a:solidFill>
                  <a:srgbClr val="FFFFFF"/>
                </a:solidFill>
                <a:latin typeface="Poppins Light"/>
              </a:rPr>
              <a:t>Neuralink</a:t>
            </a:r>
            <a:r>
              <a:rPr lang="en-US" sz="1999" dirty="0">
                <a:solidFill>
                  <a:srgbClr val="FFFFFF"/>
                </a:solidFill>
                <a:latin typeface="Poppins Light"/>
              </a:rPr>
              <a:t> </a:t>
            </a:r>
            <a:r>
              <a:rPr lang="en-US" sz="1999" dirty="0" err="1">
                <a:solidFill>
                  <a:srgbClr val="FFFFFF"/>
                </a:solidFill>
                <a:latin typeface="Poppins Light"/>
              </a:rPr>
              <a:t>bagi</a:t>
            </a:r>
            <a:r>
              <a:rPr lang="en-US" sz="1999" dirty="0">
                <a:solidFill>
                  <a:srgbClr val="FFFFFF"/>
                </a:solidFill>
                <a:latin typeface="Poppins Light"/>
              </a:rPr>
              <a:t> masa </a:t>
            </a:r>
            <a:r>
              <a:rPr lang="en-US" sz="1999" dirty="0" err="1">
                <a:solidFill>
                  <a:srgbClr val="FFFFFF"/>
                </a:solidFill>
                <a:latin typeface="Poppins Light"/>
              </a:rPr>
              <a:t>depan</a:t>
            </a:r>
            <a:r>
              <a:rPr lang="en-US" sz="1999" dirty="0">
                <a:solidFill>
                  <a:srgbClr val="FFFFFF"/>
                </a:solidFill>
                <a:latin typeface="Poppins Light"/>
              </a:rPr>
              <a:t> </a:t>
            </a:r>
            <a:r>
              <a:rPr lang="en-US" sz="1999" dirty="0" err="1">
                <a:solidFill>
                  <a:srgbClr val="FFFFFF"/>
                </a:solidFill>
                <a:latin typeface="Poppins Light"/>
              </a:rPr>
              <a:t>manusia</a:t>
            </a:r>
            <a:r>
              <a:rPr lang="en-US" sz="1999" dirty="0">
                <a:solidFill>
                  <a:srgbClr val="FFFFFF"/>
                </a:solidFill>
                <a:latin typeface="Poppins Light"/>
              </a:rPr>
              <a:t>?</a:t>
            </a:r>
          </a:p>
          <a:p>
            <a:pPr marL="431797" lvl="1" indent="-215899">
              <a:lnSpc>
                <a:spcPts val="2799"/>
              </a:lnSpc>
              <a:buFont typeface="Arial"/>
              <a:buChar char="•"/>
            </a:pPr>
            <a:r>
              <a:rPr lang="en-US" sz="1999" dirty="0" err="1">
                <a:solidFill>
                  <a:srgbClr val="FFFFFF"/>
                </a:solidFill>
                <a:latin typeface="Poppins Light"/>
              </a:rPr>
              <a:t>Pengaruh</a:t>
            </a:r>
            <a:r>
              <a:rPr lang="en-US" sz="1999" dirty="0">
                <a:solidFill>
                  <a:srgbClr val="FFFFFF"/>
                </a:solidFill>
                <a:latin typeface="Poppins Light"/>
              </a:rPr>
              <a:t> </a:t>
            </a:r>
            <a:r>
              <a:rPr lang="en-US" sz="1999" dirty="0" err="1">
                <a:solidFill>
                  <a:srgbClr val="FFFFFF"/>
                </a:solidFill>
                <a:latin typeface="Poppins Light"/>
              </a:rPr>
              <a:t>Neuralink</a:t>
            </a:r>
            <a:r>
              <a:rPr lang="en-US" sz="1999" dirty="0">
                <a:solidFill>
                  <a:srgbClr val="FFFFFF"/>
                </a:solidFill>
                <a:latin typeface="Poppins Light"/>
              </a:rPr>
              <a:t> </a:t>
            </a:r>
            <a:r>
              <a:rPr lang="en-US" sz="1999" dirty="0" err="1">
                <a:solidFill>
                  <a:srgbClr val="FFFFFF"/>
                </a:solidFill>
                <a:latin typeface="Poppins Light"/>
              </a:rPr>
              <a:t>Terhadap</a:t>
            </a:r>
            <a:r>
              <a:rPr lang="en-US" sz="1999" dirty="0">
                <a:solidFill>
                  <a:srgbClr val="FFFFFF"/>
                </a:solidFill>
                <a:latin typeface="Poppins Light"/>
              </a:rPr>
              <a:t> </a:t>
            </a:r>
            <a:r>
              <a:rPr lang="en-US" sz="1999" dirty="0" err="1">
                <a:solidFill>
                  <a:srgbClr val="FFFFFF"/>
                </a:solidFill>
                <a:latin typeface="Poppins Light"/>
              </a:rPr>
              <a:t>Perkembangan</a:t>
            </a:r>
            <a:r>
              <a:rPr lang="en-US" sz="1999" dirty="0">
                <a:solidFill>
                  <a:srgbClr val="FFFFFF"/>
                </a:solidFill>
                <a:latin typeface="Poppins Light"/>
              </a:rPr>
              <a:t> </a:t>
            </a:r>
            <a:r>
              <a:rPr lang="en-US" sz="1999" dirty="0" err="1">
                <a:solidFill>
                  <a:srgbClr val="FFFFFF"/>
                </a:solidFill>
                <a:latin typeface="Poppins Light"/>
              </a:rPr>
              <a:t>Ipteks</a:t>
            </a:r>
            <a:r>
              <a:rPr lang="en-US" sz="1999" dirty="0">
                <a:solidFill>
                  <a:srgbClr val="FFFFFF"/>
                </a:solidFill>
                <a:latin typeface="Poppins Light"/>
              </a:rPr>
              <a:t>?</a:t>
            </a:r>
          </a:p>
          <a:p>
            <a:pPr marL="431797" lvl="1" indent="-215899">
              <a:lnSpc>
                <a:spcPts val="2799"/>
              </a:lnSpc>
              <a:buFont typeface="Arial"/>
              <a:buChar char="•"/>
            </a:pPr>
            <a:r>
              <a:rPr lang="en-US" sz="1999" dirty="0">
                <a:solidFill>
                  <a:srgbClr val="FFFFFF"/>
                </a:solidFill>
                <a:latin typeface="Poppins Light"/>
              </a:rPr>
              <a:t>Video </a:t>
            </a:r>
            <a:r>
              <a:rPr lang="en-US" sz="1999" dirty="0" err="1">
                <a:solidFill>
                  <a:srgbClr val="FFFFFF"/>
                </a:solidFill>
                <a:latin typeface="Poppins Light"/>
              </a:rPr>
              <a:t>neuralink</a:t>
            </a:r>
            <a:endParaRPr lang="en-US" sz="1999" dirty="0">
              <a:solidFill>
                <a:srgbClr val="FFFFFF"/>
              </a:solidFill>
              <a:latin typeface="Poppins Light"/>
            </a:endParaRPr>
          </a:p>
          <a:p>
            <a:pPr>
              <a:lnSpc>
                <a:spcPts val="4284"/>
              </a:lnSpc>
            </a:pPr>
            <a:endParaRPr lang="en-US" sz="1999" dirty="0">
              <a:solidFill>
                <a:srgbClr val="FFFFFF"/>
              </a:solidFill>
              <a:latin typeface="Poppins Light"/>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rgbClr val="131FA8">
                <a:alpha val="100000"/>
              </a:srgbClr>
            </a:gs>
            <a:gs pos="50000">
              <a:srgbClr val="5527F5">
                <a:alpha val="100000"/>
              </a:srgbClr>
            </a:gs>
            <a:gs pos="100000">
              <a:srgbClr val="9B60EB">
                <a:alpha val="100000"/>
              </a:srgbClr>
            </a:gs>
          </a:gsLst>
          <a:path path="circle">
            <a:fillToRect r="100000" b="100000"/>
          </a:path>
          <a:tileRect l="-100000" t="-100000"/>
        </a:gradFill>
        <a:effectLst/>
      </p:bgPr>
    </p:bg>
    <p:spTree>
      <p:nvGrpSpPr>
        <p:cNvPr id="1" name="">
          <a:extLst>
            <a:ext uri="{FF2B5EF4-FFF2-40B4-BE49-F238E27FC236}">
              <a16:creationId xmlns:a16="http://schemas.microsoft.com/office/drawing/2014/main" id="{841299B9-D185-1B3D-D8BE-4F1C1A89A843}"/>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21E7208D-03C0-B11A-A12E-A9CF78FA6A51}"/>
              </a:ext>
            </a:extLst>
          </p:cNvPr>
          <p:cNvSpPr/>
          <p:nvPr/>
        </p:nvSpPr>
        <p:spPr>
          <a:xfrm>
            <a:off x="9548927" y="1437661"/>
            <a:ext cx="8551449" cy="6896330"/>
          </a:xfrm>
          <a:custGeom>
            <a:avLst/>
            <a:gdLst/>
            <a:ahLst/>
            <a:cxnLst/>
            <a:rect l="l" t="t" r="r" b="b"/>
            <a:pathLst>
              <a:path w="8551449" h="6896330">
                <a:moveTo>
                  <a:pt x="0" y="0"/>
                </a:moveTo>
                <a:lnTo>
                  <a:pt x="8551449" y="0"/>
                </a:lnTo>
                <a:lnTo>
                  <a:pt x="8551449" y="6896330"/>
                </a:lnTo>
                <a:lnTo>
                  <a:pt x="0" y="6896330"/>
                </a:lnTo>
                <a:lnTo>
                  <a:pt x="0" y="0"/>
                </a:lnTo>
                <a:close/>
              </a:path>
            </a:pathLst>
          </a:custGeom>
          <a:blipFill>
            <a:blip r:embed="rId2"/>
            <a:stretch>
              <a:fillRect/>
            </a:stretch>
          </a:blipFill>
        </p:spPr>
        <p:txBody>
          <a:bodyPr/>
          <a:lstStyle/>
          <a:p>
            <a:endParaRPr lang="en-ID"/>
          </a:p>
        </p:txBody>
      </p:sp>
      <p:sp>
        <p:nvSpPr>
          <p:cNvPr id="3" name="TextBox 3">
            <a:extLst>
              <a:ext uri="{FF2B5EF4-FFF2-40B4-BE49-F238E27FC236}">
                <a16:creationId xmlns:a16="http://schemas.microsoft.com/office/drawing/2014/main" id="{2235B749-01F1-2019-9BF1-39523AB13922}"/>
              </a:ext>
            </a:extLst>
          </p:cNvPr>
          <p:cNvSpPr txBox="1"/>
          <p:nvPr/>
        </p:nvSpPr>
        <p:spPr>
          <a:xfrm>
            <a:off x="1233535" y="1676963"/>
            <a:ext cx="7242648" cy="1308050"/>
          </a:xfrm>
          <a:prstGeom prst="rect">
            <a:avLst/>
          </a:prstGeom>
        </p:spPr>
        <p:txBody>
          <a:bodyPr lIns="0" tIns="0" rIns="0" bIns="0" rtlCol="0" anchor="t">
            <a:spAutoFit/>
          </a:bodyPr>
          <a:lstStyle/>
          <a:p>
            <a:pPr marL="0" lvl="0" indent="0" algn="ctr">
              <a:lnSpc>
                <a:spcPts val="10150"/>
              </a:lnSpc>
              <a:spcBef>
                <a:spcPct val="0"/>
              </a:spcBef>
            </a:pPr>
            <a:r>
              <a:rPr lang="en-US" sz="9800" dirty="0" err="1">
                <a:solidFill>
                  <a:schemeClr val="bg1"/>
                </a:solidFill>
                <a:latin typeface="Computer Says No"/>
              </a:rPr>
              <a:t>Laporan</a:t>
            </a:r>
            <a:r>
              <a:rPr lang="en-US" sz="9800" dirty="0">
                <a:solidFill>
                  <a:schemeClr val="bg1"/>
                </a:solidFill>
                <a:latin typeface="Computer Says No"/>
              </a:rPr>
              <a:t> Abdul Aziz</a:t>
            </a:r>
          </a:p>
        </p:txBody>
      </p:sp>
      <p:sp>
        <p:nvSpPr>
          <p:cNvPr id="5" name="AutoShape 5">
            <a:extLst>
              <a:ext uri="{FF2B5EF4-FFF2-40B4-BE49-F238E27FC236}">
                <a16:creationId xmlns:a16="http://schemas.microsoft.com/office/drawing/2014/main" id="{8B000121-2ECD-E020-10E7-0B8A8C26375A}"/>
              </a:ext>
            </a:extLst>
          </p:cNvPr>
          <p:cNvSpPr/>
          <p:nvPr/>
        </p:nvSpPr>
        <p:spPr>
          <a:xfrm flipV="1">
            <a:off x="1578768" y="6036768"/>
            <a:ext cx="6920742" cy="19050"/>
          </a:xfrm>
          <a:prstGeom prst="line">
            <a:avLst/>
          </a:prstGeom>
          <a:ln w="38100" cap="flat">
            <a:solidFill>
              <a:srgbClr val="FFFFFF"/>
            </a:solidFill>
            <a:prstDash val="solid"/>
            <a:headEnd type="none" w="sm" len="sm"/>
            <a:tailEnd type="none" w="sm" len="sm"/>
          </a:ln>
        </p:spPr>
        <p:txBody>
          <a:bodyPr/>
          <a:lstStyle/>
          <a:p>
            <a:endParaRPr lang="en-ID"/>
          </a:p>
        </p:txBody>
      </p:sp>
      <p:sp>
        <p:nvSpPr>
          <p:cNvPr id="6" name="TextBox 6">
            <a:extLst>
              <a:ext uri="{FF2B5EF4-FFF2-40B4-BE49-F238E27FC236}">
                <a16:creationId xmlns:a16="http://schemas.microsoft.com/office/drawing/2014/main" id="{2AE6485B-932D-0B65-081C-83DCE2A25EBB}"/>
              </a:ext>
            </a:extLst>
          </p:cNvPr>
          <p:cNvSpPr txBox="1"/>
          <p:nvPr/>
        </p:nvSpPr>
        <p:spPr>
          <a:xfrm>
            <a:off x="1583433" y="3304470"/>
            <a:ext cx="4832640" cy="2412840"/>
          </a:xfrm>
          <a:prstGeom prst="rect">
            <a:avLst/>
          </a:prstGeom>
        </p:spPr>
        <p:txBody>
          <a:bodyPr lIns="0" tIns="0" rIns="0" bIns="0" rtlCol="0" anchor="t">
            <a:spAutoFit/>
          </a:bodyPr>
          <a:lstStyle/>
          <a:p>
            <a:pPr marL="514350" indent="-514350">
              <a:lnSpc>
                <a:spcPts val="3826"/>
              </a:lnSpc>
              <a:buFont typeface="+mj-lt"/>
              <a:buAutoNum type="arabicPeriod"/>
            </a:pPr>
            <a:r>
              <a:rPr lang="en-US" sz="2733" dirty="0" err="1">
                <a:solidFill>
                  <a:srgbClr val="FFFFFF"/>
                </a:solidFill>
                <a:latin typeface="Poppins Medium"/>
              </a:rPr>
              <a:t>Mempelajari</a:t>
            </a:r>
            <a:r>
              <a:rPr lang="en-US" sz="2733" dirty="0">
                <a:solidFill>
                  <a:srgbClr val="FFFFFF"/>
                </a:solidFill>
                <a:latin typeface="Poppins Medium"/>
              </a:rPr>
              <a:t> Dasar </a:t>
            </a:r>
            <a:r>
              <a:rPr lang="en-US" sz="2733" dirty="0" err="1">
                <a:solidFill>
                  <a:srgbClr val="FFFFFF"/>
                </a:solidFill>
                <a:latin typeface="Poppins Medium"/>
              </a:rPr>
              <a:t>Kalibrasi</a:t>
            </a:r>
            <a:r>
              <a:rPr lang="en-US" sz="2733" dirty="0">
                <a:solidFill>
                  <a:srgbClr val="FFFFFF"/>
                </a:solidFill>
                <a:latin typeface="Poppins Medium"/>
              </a:rPr>
              <a:t> Camera dan </a:t>
            </a:r>
            <a:r>
              <a:rPr lang="en-US" sz="2733" dirty="0" err="1">
                <a:solidFill>
                  <a:srgbClr val="FFFFFF"/>
                </a:solidFill>
                <a:latin typeface="Poppins Medium"/>
              </a:rPr>
              <a:t>Mencoba</a:t>
            </a:r>
            <a:r>
              <a:rPr lang="en-US" sz="2733" dirty="0">
                <a:solidFill>
                  <a:srgbClr val="FFFFFF"/>
                </a:solidFill>
                <a:latin typeface="Poppins Medium"/>
              </a:rPr>
              <a:t> Running program </a:t>
            </a:r>
            <a:r>
              <a:rPr lang="en-US" sz="2733" dirty="0" err="1">
                <a:solidFill>
                  <a:srgbClr val="FFFFFF"/>
                </a:solidFill>
                <a:latin typeface="Poppins Medium"/>
              </a:rPr>
              <a:t>Calibrasi</a:t>
            </a:r>
            <a:r>
              <a:rPr lang="en-US" sz="2733" dirty="0">
                <a:solidFill>
                  <a:srgbClr val="FFFFFF"/>
                </a:solidFill>
                <a:latin typeface="Poppins Medium"/>
              </a:rPr>
              <a:t> Camera </a:t>
            </a:r>
          </a:p>
        </p:txBody>
      </p:sp>
      <p:sp>
        <p:nvSpPr>
          <p:cNvPr id="7" name="TextBox 7">
            <a:extLst>
              <a:ext uri="{FF2B5EF4-FFF2-40B4-BE49-F238E27FC236}">
                <a16:creationId xmlns:a16="http://schemas.microsoft.com/office/drawing/2014/main" id="{0A3F66FF-B41F-CDA4-57C7-364A68420E36}"/>
              </a:ext>
            </a:extLst>
          </p:cNvPr>
          <p:cNvSpPr txBox="1"/>
          <p:nvPr/>
        </p:nvSpPr>
        <p:spPr>
          <a:xfrm>
            <a:off x="1470942" y="6624403"/>
            <a:ext cx="11005158" cy="2212016"/>
          </a:xfrm>
          <a:prstGeom prst="rect">
            <a:avLst/>
          </a:prstGeom>
        </p:spPr>
        <p:txBody>
          <a:bodyPr lIns="0" tIns="0" rIns="0" bIns="0" rtlCol="0" anchor="t">
            <a:spAutoFit/>
          </a:bodyPr>
          <a:lstStyle/>
          <a:p>
            <a:pPr>
              <a:lnSpc>
                <a:spcPts val="2923"/>
              </a:lnSpc>
            </a:pPr>
            <a:r>
              <a:rPr lang="en-US" sz="2050" dirty="0" err="1">
                <a:solidFill>
                  <a:srgbClr val="FFFFFF"/>
                </a:solidFill>
                <a:latin typeface="Poppins Light"/>
              </a:rPr>
              <a:t>Minggu</a:t>
            </a:r>
            <a:r>
              <a:rPr lang="en-US" sz="2050" dirty="0">
                <a:solidFill>
                  <a:srgbClr val="FFFFFF"/>
                </a:solidFill>
                <a:latin typeface="Poppins Light"/>
              </a:rPr>
              <a:t> </a:t>
            </a:r>
            <a:r>
              <a:rPr lang="en-US" sz="2050" dirty="0" err="1">
                <a:solidFill>
                  <a:srgbClr val="FFFFFF"/>
                </a:solidFill>
                <a:latin typeface="Poppins Light"/>
              </a:rPr>
              <a:t>ini</a:t>
            </a:r>
            <a:r>
              <a:rPr lang="en-US" sz="2050" dirty="0">
                <a:solidFill>
                  <a:srgbClr val="FFFFFF"/>
                </a:solidFill>
                <a:latin typeface="Poppins Light"/>
              </a:rPr>
              <a:t> </a:t>
            </a:r>
            <a:r>
              <a:rPr lang="en-US" sz="2050" dirty="0" err="1">
                <a:solidFill>
                  <a:srgbClr val="FFFFFF"/>
                </a:solidFill>
                <a:latin typeface="Poppins Light"/>
              </a:rPr>
              <a:t>saya</a:t>
            </a:r>
            <a:r>
              <a:rPr lang="en-US" sz="2050" dirty="0">
                <a:solidFill>
                  <a:srgbClr val="FFFFFF"/>
                </a:solidFill>
                <a:latin typeface="Poppins Light"/>
              </a:rPr>
              <a:t> </a:t>
            </a:r>
            <a:r>
              <a:rPr lang="en-US" sz="2050" dirty="0" err="1">
                <a:solidFill>
                  <a:srgbClr val="FFFFFF"/>
                </a:solidFill>
                <a:latin typeface="Poppins Light"/>
              </a:rPr>
              <a:t>belajar</a:t>
            </a:r>
            <a:r>
              <a:rPr lang="en-US" sz="2050" dirty="0">
                <a:solidFill>
                  <a:srgbClr val="FFFFFF"/>
                </a:solidFill>
                <a:latin typeface="Poppins Light"/>
              </a:rPr>
              <a:t> </a:t>
            </a:r>
            <a:r>
              <a:rPr lang="en-US" sz="2050" dirty="0" err="1">
                <a:solidFill>
                  <a:srgbClr val="FFFFFF"/>
                </a:solidFill>
                <a:latin typeface="Poppins Light"/>
              </a:rPr>
              <a:t>kalibrasi</a:t>
            </a:r>
            <a:r>
              <a:rPr lang="en-US" sz="2050" dirty="0">
                <a:solidFill>
                  <a:srgbClr val="FFFFFF"/>
                </a:solidFill>
                <a:latin typeface="Poppins Light"/>
              </a:rPr>
              <a:t> </a:t>
            </a:r>
            <a:r>
              <a:rPr lang="en-US" sz="2050" dirty="0" err="1">
                <a:solidFill>
                  <a:srgbClr val="FFFFFF"/>
                </a:solidFill>
                <a:latin typeface="Poppins Light"/>
              </a:rPr>
              <a:t>kamera</a:t>
            </a:r>
            <a:r>
              <a:rPr lang="en-US" sz="2050" dirty="0">
                <a:solidFill>
                  <a:srgbClr val="FFFFFF"/>
                </a:solidFill>
                <a:latin typeface="Poppins Light"/>
              </a:rPr>
              <a:t> </a:t>
            </a:r>
            <a:r>
              <a:rPr lang="en-US" sz="2050" dirty="0" err="1">
                <a:solidFill>
                  <a:srgbClr val="FFFFFF"/>
                </a:solidFill>
                <a:latin typeface="Poppins Light"/>
              </a:rPr>
              <a:t>dari</a:t>
            </a:r>
            <a:r>
              <a:rPr lang="en-US" sz="2050" dirty="0">
                <a:solidFill>
                  <a:srgbClr val="FFFFFF"/>
                </a:solidFill>
                <a:latin typeface="Poppins Light"/>
              </a:rPr>
              <a:t> </a:t>
            </a:r>
            <a:r>
              <a:rPr lang="en-US" sz="2050" dirty="0" err="1">
                <a:solidFill>
                  <a:srgbClr val="FFFFFF"/>
                </a:solidFill>
                <a:latin typeface="Poppins Light"/>
              </a:rPr>
              <a:t>referensi</a:t>
            </a:r>
            <a:r>
              <a:rPr lang="en-US" sz="2050" dirty="0">
                <a:solidFill>
                  <a:srgbClr val="FFFFFF"/>
                </a:solidFill>
                <a:latin typeface="Poppins Light"/>
              </a:rPr>
              <a:t> yang </a:t>
            </a:r>
            <a:r>
              <a:rPr lang="en-US" sz="2050" dirty="0" err="1">
                <a:solidFill>
                  <a:srgbClr val="FFFFFF"/>
                </a:solidFill>
                <a:latin typeface="Poppins Light"/>
              </a:rPr>
              <a:t>diberikan</a:t>
            </a:r>
            <a:r>
              <a:rPr lang="en-US" sz="2050" dirty="0">
                <a:solidFill>
                  <a:srgbClr val="FFFFFF"/>
                </a:solidFill>
                <a:latin typeface="Poppins Light"/>
              </a:rPr>
              <a:t> dan </a:t>
            </a:r>
            <a:r>
              <a:rPr lang="en-US" sz="2050" dirty="0" err="1">
                <a:solidFill>
                  <a:srgbClr val="FFFFFF"/>
                </a:solidFill>
                <a:latin typeface="Poppins Light"/>
              </a:rPr>
              <a:t>youtube</a:t>
            </a:r>
            <a:r>
              <a:rPr lang="en-US" sz="2050" dirty="0">
                <a:solidFill>
                  <a:srgbClr val="FFFFFF"/>
                </a:solidFill>
                <a:latin typeface="Poppins Light"/>
              </a:rPr>
              <a:t>. Saya juga </a:t>
            </a:r>
            <a:r>
              <a:rPr lang="en-US" sz="2050" dirty="0" err="1">
                <a:solidFill>
                  <a:srgbClr val="FFFFFF"/>
                </a:solidFill>
                <a:latin typeface="Poppins Light"/>
              </a:rPr>
              <a:t>mencoba</a:t>
            </a:r>
            <a:r>
              <a:rPr lang="en-US" sz="2050" dirty="0">
                <a:solidFill>
                  <a:srgbClr val="FFFFFF"/>
                </a:solidFill>
                <a:latin typeface="Poppins Light"/>
              </a:rPr>
              <a:t> </a:t>
            </a:r>
            <a:r>
              <a:rPr lang="en-US" sz="2050" dirty="0" err="1">
                <a:solidFill>
                  <a:srgbClr val="FFFFFF"/>
                </a:solidFill>
                <a:latin typeface="Poppins Light"/>
              </a:rPr>
              <a:t>menjalankan</a:t>
            </a:r>
            <a:r>
              <a:rPr lang="en-US" sz="2050" dirty="0">
                <a:solidFill>
                  <a:srgbClr val="FFFFFF"/>
                </a:solidFill>
                <a:latin typeface="Poppins Light"/>
              </a:rPr>
              <a:t> program </a:t>
            </a:r>
            <a:r>
              <a:rPr lang="en-US" sz="2050" dirty="0" err="1">
                <a:solidFill>
                  <a:srgbClr val="FFFFFF"/>
                </a:solidFill>
                <a:latin typeface="Poppins Light"/>
              </a:rPr>
              <a:t>kalibrasi</a:t>
            </a:r>
            <a:r>
              <a:rPr lang="en-US" sz="2050" dirty="0">
                <a:solidFill>
                  <a:srgbClr val="FFFFFF"/>
                </a:solidFill>
                <a:latin typeface="Poppins Light"/>
              </a:rPr>
              <a:t> </a:t>
            </a:r>
            <a:r>
              <a:rPr lang="en-US" sz="2050" dirty="0" err="1">
                <a:solidFill>
                  <a:srgbClr val="FFFFFF"/>
                </a:solidFill>
                <a:latin typeface="Poppins Light"/>
              </a:rPr>
              <a:t>kamera</a:t>
            </a:r>
            <a:r>
              <a:rPr lang="en-US" sz="2050" dirty="0">
                <a:solidFill>
                  <a:srgbClr val="FFFFFF"/>
                </a:solidFill>
                <a:latin typeface="Poppins Light"/>
              </a:rPr>
              <a:t> yang </a:t>
            </a:r>
            <a:r>
              <a:rPr lang="en-US" sz="2050" dirty="0" err="1">
                <a:solidFill>
                  <a:srgbClr val="FFFFFF"/>
                </a:solidFill>
                <a:latin typeface="Poppins Light"/>
              </a:rPr>
              <a:t>ada</a:t>
            </a:r>
            <a:r>
              <a:rPr lang="en-US" sz="2050" dirty="0">
                <a:solidFill>
                  <a:srgbClr val="FFFFFF"/>
                </a:solidFill>
                <a:latin typeface="Poppins Light"/>
              </a:rPr>
              <a:t> </a:t>
            </a:r>
            <a:r>
              <a:rPr lang="en-US" sz="2050" dirty="0" err="1">
                <a:solidFill>
                  <a:srgbClr val="FFFFFF"/>
                </a:solidFill>
                <a:latin typeface="Poppins Light"/>
              </a:rPr>
              <a:t>direferensi</a:t>
            </a:r>
            <a:r>
              <a:rPr lang="en-US" sz="2050" dirty="0">
                <a:solidFill>
                  <a:srgbClr val="FFFFFF"/>
                </a:solidFill>
                <a:latin typeface="Poppins Light"/>
              </a:rPr>
              <a:t> </a:t>
            </a:r>
            <a:r>
              <a:rPr lang="en-US" sz="2050" dirty="0" err="1">
                <a:solidFill>
                  <a:srgbClr val="FFFFFF"/>
                </a:solidFill>
                <a:latin typeface="Poppins Light"/>
              </a:rPr>
              <a:t>dengan</a:t>
            </a:r>
            <a:r>
              <a:rPr lang="en-US" sz="2050" dirty="0">
                <a:solidFill>
                  <a:srgbClr val="FFFFFF"/>
                </a:solidFill>
                <a:latin typeface="Poppins Light"/>
              </a:rPr>
              <a:t> </a:t>
            </a:r>
            <a:r>
              <a:rPr lang="en-US" sz="2050" dirty="0" err="1">
                <a:solidFill>
                  <a:srgbClr val="FFFFFF"/>
                </a:solidFill>
                <a:latin typeface="Poppins Light"/>
              </a:rPr>
              <a:t>gambar-gambar</a:t>
            </a:r>
            <a:r>
              <a:rPr lang="en-US" sz="2050" dirty="0">
                <a:solidFill>
                  <a:srgbClr val="FFFFFF"/>
                </a:solidFill>
                <a:latin typeface="Poppins Light"/>
              </a:rPr>
              <a:t> </a:t>
            </a:r>
            <a:r>
              <a:rPr lang="en-US" sz="2050" dirty="0" err="1">
                <a:solidFill>
                  <a:srgbClr val="FFFFFF"/>
                </a:solidFill>
                <a:latin typeface="Poppins Light"/>
              </a:rPr>
              <a:t>papan</a:t>
            </a:r>
            <a:r>
              <a:rPr lang="en-US" sz="2050" dirty="0">
                <a:solidFill>
                  <a:srgbClr val="FFFFFF"/>
                </a:solidFill>
                <a:latin typeface="Poppins Light"/>
              </a:rPr>
              <a:t> </a:t>
            </a:r>
            <a:r>
              <a:rPr lang="en-US" sz="2050" dirty="0" err="1">
                <a:solidFill>
                  <a:srgbClr val="FFFFFF"/>
                </a:solidFill>
                <a:latin typeface="Poppins Light"/>
              </a:rPr>
              <a:t>catur</a:t>
            </a:r>
            <a:r>
              <a:rPr lang="en-US" sz="2050" dirty="0">
                <a:solidFill>
                  <a:srgbClr val="FFFFFF"/>
                </a:solidFill>
                <a:latin typeface="Poppins Light"/>
              </a:rPr>
              <a:t> yang </a:t>
            </a:r>
            <a:r>
              <a:rPr lang="en-US" sz="2050" dirty="0" err="1">
                <a:solidFill>
                  <a:srgbClr val="FFFFFF"/>
                </a:solidFill>
                <a:latin typeface="Poppins Light"/>
              </a:rPr>
              <a:t>saya</a:t>
            </a:r>
            <a:r>
              <a:rPr lang="en-US" sz="2050" dirty="0">
                <a:solidFill>
                  <a:srgbClr val="FFFFFF"/>
                </a:solidFill>
                <a:latin typeface="Poppins Light"/>
              </a:rPr>
              <a:t> </a:t>
            </a:r>
            <a:r>
              <a:rPr lang="en-US" sz="2050" dirty="0" err="1">
                <a:solidFill>
                  <a:srgbClr val="FFFFFF"/>
                </a:solidFill>
                <a:latin typeface="Poppins Light"/>
              </a:rPr>
              <a:t>foto</a:t>
            </a:r>
            <a:r>
              <a:rPr lang="en-US" sz="2050" dirty="0">
                <a:solidFill>
                  <a:srgbClr val="FFFFFF"/>
                </a:solidFill>
                <a:latin typeface="Poppins Light"/>
              </a:rPr>
              <a:t> </a:t>
            </a:r>
            <a:r>
              <a:rPr lang="en-US" sz="2050" dirty="0" err="1">
                <a:solidFill>
                  <a:srgbClr val="FFFFFF"/>
                </a:solidFill>
                <a:latin typeface="Poppins Light"/>
              </a:rPr>
              <a:t>sendiri</a:t>
            </a:r>
            <a:r>
              <a:rPr lang="en-US" sz="2050" dirty="0">
                <a:solidFill>
                  <a:srgbClr val="FFFFFF"/>
                </a:solidFill>
                <a:latin typeface="Poppins Light"/>
              </a:rPr>
              <a:t> </a:t>
            </a:r>
            <a:r>
              <a:rPr lang="en-US" sz="2050" dirty="0" err="1">
                <a:solidFill>
                  <a:srgbClr val="FFFFFF"/>
                </a:solidFill>
                <a:latin typeface="Poppins Light"/>
              </a:rPr>
              <a:t>sebagai</a:t>
            </a:r>
            <a:r>
              <a:rPr lang="en-US" sz="2050" dirty="0">
                <a:solidFill>
                  <a:srgbClr val="FFFFFF"/>
                </a:solidFill>
                <a:latin typeface="Poppins Light"/>
              </a:rPr>
              <a:t> </a:t>
            </a:r>
            <a:r>
              <a:rPr lang="en-US" sz="2050" dirty="0" err="1">
                <a:solidFill>
                  <a:srgbClr val="FFFFFF"/>
                </a:solidFill>
                <a:latin typeface="Poppins Light"/>
              </a:rPr>
              <a:t>bahan</a:t>
            </a:r>
            <a:r>
              <a:rPr lang="en-US" sz="2050" dirty="0">
                <a:solidFill>
                  <a:srgbClr val="FFFFFF"/>
                </a:solidFill>
                <a:latin typeface="Poppins Light"/>
              </a:rPr>
              <a:t> </a:t>
            </a:r>
            <a:r>
              <a:rPr lang="en-US" sz="2050" dirty="0" err="1">
                <a:solidFill>
                  <a:srgbClr val="FFFFFF"/>
                </a:solidFill>
                <a:latin typeface="Poppins Light"/>
              </a:rPr>
              <a:t>kalibrasi</a:t>
            </a:r>
            <a:r>
              <a:rPr lang="en-US" sz="2050" dirty="0">
                <a:solidFill>
                  <a:srgbClr val="FFFFFF"/>
                </a:solidFill>
                <a:latin typeface="Poppins Light"/>
              </a:rPr>
              <a:t>, dan </a:t>
            </a:r>
            <a:r>
              <a:rPr lang="en-US" sz="2050" dirty="0" err="1">
                <a:solidFill>
                  <a:srgbClr val="FFFFFF"/>
                </a:solidFill>
                <a:latin typeface="Poppins Light"/>
              </a:rPr>
              <a:t>hasil</a:t>
            </a:r>
            <a:r>
              <a:rPr lang="en-US" sz="2050" dirty="0">
                <a:solidFill>
                  <a:srgbClr val="FFFFFF"/>
                </a:solidFill>
                <a:latin typeface="Poppins Light"/>
              </a:rPr>
              <a:t> </a:t>
            </a:r>
            <a:r>
              <a:rPr lang="en-US" sz="2050" dirty="0" err="1">
                <a:solidFill>
                  <a:srgbClr val="FFFFFF"/>
                </a:solidFill>
                <a:latin typeface="Poppins Light"/>
              </a:rPr>
              <a:t>dari</a:t>
            </a:r>
            <a:r>
              <a:rPr lang="en-US" sz="2050" dirty="0">
                <a:solidFill>
                  <a:srgbClr val="FFFFFF"/>
                </a:solidFill>
                <a:latin typeface="Poppins Light"/>
              </a:rPr>
              <a:t> program </a:t>
            </a:r>
            <a:r>
              <a:rPr lang="en-US" sz="2050" dirty="0" err="1">
                <a:solidFill>
                  <a:srgbClr val="FFFFFF"/>
                </a:solidFill>
                <a:latin typeface="Poppins Light"/>
              </a:rPr>
              <a:t>kalibrasi</a:t>
            </a:r>
            <a:r>
              <a:rPr lang="en-US" sz="2050" dirty="0">
                <a:solidFill>
                  <a:srgbClr val="FFFFFF"/>
                </a:solidFill>
                <a:latin typeface="Poppins Light"/>
              </a:rPr>
              <a:t> </a:t>
            </a:r>
            <a:r>
              <a:rPr lang="en-US" sz="2050" dirty="0" err="1">
                <a:solidFill>
                  <a:srgbClr val="FFFFFF"/>
                </a:solidFill>
                <a:latin typeface="Poppins Light"/>
              </a:rPr>
              <a:t>tersebut</a:t>
            </a:r>
            <a:r>
              <a:rPr lang="en-US" sz="2050" dirty="0">
                <a:solidFill>
                  <a:srgbClr val="FFFFFF"/>
                </a:solidFill>
                <a:latin typeface="Poppins Light"/>
              </a:rPr>
              <a:t> error. </a:t>
            </a:r>
            <a:r>
              <a:rPr lang="en-US" sz="2050" dirty="0" err="1">
                <a:solidFill>
                  <a:srgbClr val="FFFFFF"/>
                </a:solidFill>
                <a:latin typeface="Poppins Light"/>
              </a:rPr>
              <a:t>Setalah</a:t>
            </a:r>
            <a:r>
              <a:rPr lang="en-US" sz="2050" dirty="0">
                <a:solidFill>
                  <a:srgbClr val="FFFFFF"/>
                </a:solidFill>
                <a:latin typeface="Poppins Light"/>
              </a:rPr>
              <a:t> </a:t>
            </a:r>
            <a:r>
              <a:rPr lang="en-US" sz="2050" dirty="0" err="1">
                <a:solidFill>
                  <a:srgbClr val="FFFFFF"/>
                </a:solidFill>
                <a:latin typeface="Poppins Light"/>
              </a:rPr>
              <a:t>saya</a:t>
            </a:r>
            <a:r>
              <a:rPr lang="en-US" sz="2050" dirty="0">
                <a:solidFill>
                  <a:srgbClr val="FFFFFF"/>
                </a:solidFill>
                <a:latin typeface="Poppins Light"/>
              </a:rPr>
              <a:t> </a:t>
            </a:r>
            <a:r>
              <a:rPr lang="en-US" sz="2050" dirty="0" err="1">
                <a:solidFill>
                  <a:srgbClr val="FFFFFF"/>
                </a:solidFill>
                <a:latin typeface="Poppins Light"/>
              </a:rPr>
              <a:t>cari</a:t>
            </a:r>
            <a:r>
              <a:rPr lang="en-US" sz="2050" dirty="0">
                <a:solidFill>
                  <a:srgbClr val="FFFFFF"/>
                </a:solidFill>
                <a:latin typeface="Poppins Light"/>
              </a:rPr>
              <a:t> </a:t>
            </a:r>
            <a:r>
              <a:rPr lang="en-US" sz="2050" dirty="0" err="1">
                <a:solidFill>
                  <a:srgbClr val="FFFFFF"/>
                </a:solidFill>
                <a:latin typeface="Poppins Light"/>
              </a:rPr>
              <a:t>tahu</a:t>
            </a:r>
            <a:r>
              <a:rPr lang="en-US" sz="2050" dirty="0">
                <a:solidFill>
                  <a:srgbClr val="FFFFFF"/>
                </a:solidFill>
                <a:latin typeface="Poppins Light"/>
              </a:rPr>
              <a:t> </a:t>
            </a:r>
            <a:r>
              <a:rPr lang="en-US" sz="2050" dirty="0" err="1">
                <a:solidFill>
                  <a:srgbClr val="FFFFFF"/>
                </a:solidFill>
                <a:latin typeface="Poppins Light"/>
              </a:rPr>
              <a:t>penyebab</a:t>
            </a:r>
            <a:r>
              <a:rPr lang="en-US" sz="2050" dirty="0">
                <a:solidFill>
                  <a:srgbClr val="FFFFFF"/>
                </a:solidFill>
                <a:latin typeface="Poppins Light"/>
              </a:rPr>
              <a:t> </a:t>
            </a:r>
            <a:r>
              <a:rPr lang="en-US" sz="2050" dirty="0" err="1">
                <a:solidFill>
                  <a:srgbClr val="FFFFFF"/>
                </a:solidFill>
                <a:latin typeface="Poppins Light"/>
              </a:rPr>
              <a:t>errornya</a:t>
            </a:r>
            <a:r>
              <a:rPr lang="en-US" sz="2050" dirty="0">
                <a:solidFill>
                  <a:srgbClr val="FFFFFF"/>
                </a:solidFill>
                <a:latin typeface="Poppins Light"/>
              </a:rPr>
              <a:t> </a:t>
            </a:r>
            <a:r>
              <a:rPr lang="en-US" sz="2050" dirty="0" err="1">
                <a:solidFill>
                  <a:srgbClr val="FFFFFF"/>
                </a:solidFill>
                <a:latin typeface="Poppins Light"/>
              </a:rPr>
              <a:t>ada</a:t>
            </a:r>
            <a:r>
              <a:rPr lang="en-US" sz="2050" dirty="0">
                <a:solidFill>
                  <a:srgbClr val="FFFFFF"/>
                </a:solidFill>
                <a:latin typeface="Poppins Light"/>
              </a:rPr>
              <a:t> pada </a:t>
            </a:r>
            <a:r>
              <a:rPr lang="en-US" sz="2050" dirty="0" err="1">
                <a:solidFill>
                  <a:srgbClr val="FFFFFF"/>
                </a:solidFill>
                <a:latin typeface="Poppins Light"/>
              </a:rPr>
              <a:t>gambar</a:t>
            </a:r>
            <a:r>
              <a:rPr lang="en-US" sz="2050" dirty="0">
                <a:solidFill>
                  <a:srgbClr val="FFFFFF"/>
                </a:solidFill>
                <a:latin typeface="Poppins Light"/>
              </a:rPr>
              <a:t> yang </a:t>
            </a:r>
            <a:r>
              <a:rPr lang="en-US" sz="2050" dirty="0" err="1">
                <a:solidFill>
                  <a:srgbClr val="FFFFFF"/>
                </a:solidFill>
                <a:latin typeface="Poppins Light"/>
              </a:rPr>
              <a:t>saya</a:t>
            </a:r>
            <a:r>
              <a:rPr lang="en-US" sz="2050" dirty="0">
                <a:solidFill>
                  <a:srgbClr val="FFFFFF"/>
                </a:solidFill>
                <a:latin typeface="Poppins Light"/>
              </a:rPr>
              <a:t> </a:t>
            </a:r>
            <a:r>
              <a:rPr lang="en-US" sz="2050" dirty="0" err="1">
                <a:solidFill>
                  <a:srgbClr val="FFFFFF"/>
                </a:solidFill>
                <a:latin typeface="Poppins Light"/>
              </a:rPr>
              <a:t>berikan</a:t>
            </a:r>
            <a:r>
              <a:rPr lang="en-US" sz="2050" dirty="0">
                <a:solidFill>
                  <a:srgbClr val="FFFFFF"/>
                </a:solidFill>
                <a:latin typeface="Poppins Light"/>
              </a:rPr>
              <a:t>, </a:t>
            </a:r>
            <a:r>
              <a:rPr lang="en-US" sz="2050" dirty="0" err="1">
                <a:solidFill>
                  <a:srgbClr val="FFFFFF"/>
                </a:solidFill>
                <a:latin typeface="Poppins Light"/>
              </a:rPr>
              <a:t>namun</a:t>
            </a:r>
            <a:r>
              <a:rPr lang="en-US" sz="2050" dirty="0">
                <a:solidFill>
                  <a:srgbClr val="FFFFFF"/>
                </a:solidFill>
                <a:latin typeface="Poppins Light"/>
              </a:rPr>
              <a:t> </a:t>
            </a:r>
            <a:r>
              <a:rPr lang="en-US" sz="2050" dirty="0" err="1">
                <a:solidFill>
                  <a:srgbClr val="FFFFFF"/>
                </a:solidFill>
                <a:latin typeface="Poppins Light"/>
              </a:rPr>
              <a:t>setelah</a:t>
            </a:r>
            <a:r>
              <a:rPr lang="en-US" sz="2050" dirty="0">
                <a:solidFill>
                  <a:srgbClr val="FFFFFF"/>
                </a:solidFill>
                <a:latin typeface="Poppins Light"/>
              </a:rPr>
              <a:t> </a:t>
            </a:r>
            <a:r>
              <a:rPr lang="en-US" sz="2050" dirty="0" err="1">
                <a:solidFill>
                  <a:srgbClr val="FFFFFF"/>
                </a:solidFill>
                <a:latin typeface="Poppins Light"/>
              </a:rPr>
              <a:t>mencoba</a:t>
            </a:r>
            <a:r>
              <a:rPr lang="en-US" sz="2050" dirty="0">
                <a:solidFill>
                  <a:srgbClr val="FFFFFF"/>
                </a:solidFill>
                <a:latin typeface="Poppins Light"/>
              </a:rPr>
              <a:t> </a:t>
            </a:r>
            <a:r>
              <a:rPr lang="en-US" sz="2050" dirty="0" err="1">
                <a:solidFill>
                  <a:srgbClr val="FFFFFF"/>
                </a:solidFill>
                <a:latin typeface="Poppins Light"/>
              </a:rPr>
              <a:t>mengambil</a:t>
            </a:r>
            <a:r>
              <a:rPr lang="en-US" sz="2050" dirty="0">
                <a:solidFill>
                  <a:srgbClr val="FFFFFF"/>
                </a:solidFill>
                <a:latin typeface="Poppins Light"/>
              </a:rPr>
              <a:t> </a:t>
            </a:r>
            <a:r>
              <a:rPr lang="en-US" sz="2050" dirty="0" err="1">
                <a:solidFill>
                  <a:srgbClr val="FFFFFF"/>
                </a:solidFill>
                <a:latin typeface="Poppins Light"/>
              </a:rPr>
              <a:t>lebih</a:t>
            </a:r>
            <a:r>
              <a:rPr lang="en-US" sz="2050" dirty="0">
                <a:solidFill>
                  <a:srgbClr val="FFFFFF"/>
                </a:solidFill>
                <a:latin typeface="Poppins Light"/>
              </a:rPr>
              <a:t> </a:t>
            </a:r>
            <a:r>
              <a:rPr lang="en-US" sz="2050" dirty="0" err="1">
                <a:solidFill>
                  <a:srgbClr val="FFFFFF"/>
                </a:solidFill>
                <a:latin typeface="Poppins Light"/>
              </a:rPr>
              <a:t>banyak</a:t>
            </a:r>
            <a:r>
              <a:rPr lang="en-US" sz="2050" dirty="0">
                <a:solidFill>
                  <a:srgbClr val="FFFFFF"/>
                </a:solidFill>
                <a:latin typeface="Poppins Light"/>
              </a:rPr>
              <a:t> </a:t>
            </a:r>
            <a:r>
              <a:rPr lang="en-US" sz="2050" dirty="0" err="1">
                <a:solidFill>
                  <a:srgbClr val="FFFFFF"/>
                </a:solidFill>
                <a:latin typeface="Poppins Light"/>
              </a:rPr>
              <a:t>gambar</a:t>
            </a:r>
            <a:r>
              <a:rPr lang="en-US" sz="2050" dirty="0">
                <a:solidFill>
                  <a:srgbClr val="FFFFFF"/>
                </a:solidFill>
                <a:latin typeface="Poppins Light"/>
              </a:rPr>
              <a:t> </a:t>
            </a:r>
            <a:r>
              <a:rPr lang="en-US" sz="2050" dirty="0" err="1">
                <a:solidFill>
                  <a:srgbClr val="FFFFFF"/>
                </a:solidFill>
                <a:latin typeface="Poppins Light"/>
              </a:rPr>
              <a:t>hasilnya</a:t>
            </a:r>
            <a:r>
              <a:rPr lang="en-US" sz="2050" dirty="0">
                <a:solidFill>
                  <a:srgbClr val="FFFFFF"/>
                </a:solidFill>
                <a:latin typeface="Poppins Light"/>
              </a:rPr>
              <a:t> </a:t>
            </a:r>
            <a:r>
              <a:rPr lang="en-US" sz="2050" dirty="0" err="1">
                <a:solidFill>
                  <a:srgbClr val="FFFFFF"/>
                </a:solidFill>
                <a:latin typeface="Poppins Light"/>
              </a:rPr>
              <a:t>tetap</a:t>
            </a:r>
            <a:r>
              <a:rPr lang="en-US" sz="2050" dirty="0">
                <a:solidFill>
                  <a:srgbClr val="FFFFFF"/>
                </a:solidFill>
                <a:latin typeface="Poppins Light"/>
              </a:rPr>
              <a:t> </a:t>
            </a:r>
            <a:r>
              <a:rPr lang="en-US" sz="2050" dirty="0" err="1">
                <a:solidFill>
                  <a:srgbClr val="FFFFFF"/>
                </a:solidFill>
                <a:latin typeface="Poppins Light"/>
              </a:rPr>
              <a:t>sama</a:t>
            </a:r>
            <a:r>
              <a:rPr lang="en-US" sz="2050" dirty="0">
                <a:solidFill>
                  <a:srgbClr val="FFFFFF"/>
                </a:solidFill>
                <a:latin typeface="Poppins Light"/>
              </a:rPr>
              <a:t>. </a:t>
            </a:r>
            <a:endParaRPr lang="en-US" sz="2050" dirty="0">
              <a:solidFill>
                <a:srgbClr val="FFFFFF"/>
              </a:solidFill>
              <a:latin typeface="Poppins Light"/>
              <a:cs typeface="Poppins Light"/>
            </a:endParaRPr>
          </a:p>
        </p:txBody>
      </p:sp>
      <p:sp>
        <p:nvSpPr>
          <p:cNvPr id="12" name="TextBox 3">
            <a:extLst>
              <a:ext uri="{FF2B5EF4-FFF2-40B4-BE49-F238E27FC236}">
                <a16:creationId xmlns:a16="http://schemas.microsoft.com/office/drawing/2014/main" id="{75F4322D-BEB3-6B10-A936-E32537FA2904}"/>
              </a:ext>
            </a:extLst>
          </p:cNvPr>
          <p:cNvSpPr txBox="1"/>
          <p:nvPr/>
        </p:nvSpPr>
        <p:spPr>
          <a:xfrm>
            <a:off x="-528428" y="-668790"/>
            <a:ext cx="7242648" cy="2616101"/>
          </a:xfrm>
          <a:prstGeom prst="rect">
            <a:avLst/>
          </a:prstGeom>
        </p:spPr>
        <p:txBody>
          <a:bodyPr lIns="0" tIns="0" rIns="0" bIns="0" rtlCol="0" anchor="t">
            <a:spAutoFit/>
          </a:bodyPr>
          <a:lstStyle/>
          <a:p>
            <a:pPr marL="0" lvl="0" indent="0" algn="ctr">
              <a:lnSpc>
                <a:spcPts val="10150"/>
              </a:lnSpc>
              <a:spcBef>
                <a:spcPct val="0"/>
              </a:spcBef>
            </a:pPr>
            <a:r>
              <a:rPr lang="en-US" sz="9800" dirty="0">
                <a:solidFill>
                  <a:schemeClr val="bg1"/>
                </a:solidFill>
                <a:latin typeface="Computer Says No"/>
              </a:rPr>
              <a:t>The Report by Abdul Aziz</a:t>
            </a:r>
          </a:p>
        </p:txBody>
      </p:sp>
    </p:spTree>
    <p:extLst>
      <p:ext uri="{BB962C8B-B14F-4D97-AF65-F5344CB8AC3E}">
        <p14:creationId xmlns:p14="http://schemas.microsoft.com/office/powerpoint/2010/main" val="18941388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rgbClr val="041069">
                <a:alpha val="100000"/>
              </a:srgbClr>
            </a:gs>
            <a:gs pos="50000">
              <a:srgbClr val="5527F5">
                <a:alpha val="100000"/>
              </a:srgbClr>
            </a:gs>
            <a:gs pos="100000">
              <a:srgbClr val="131FA8">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a:off x="-896678" y="1290997"/>
            <a:ext cx="5726139" cy="2500874"/>
          </a:xfrm>
          <a:custGeom>
            <a:avLst/>
            <a:gdLst/>
            <a:ahLst/>
            <a:cxnLst/>
            <a:rect l="l" t="t" r="r" b="b"/>
            <a:pathLst>
              <a:path w="5726139" h="2500874">
                <a:moveTo>
                  <a:pt x="0" y="0"/>
                </a:moveTo>
                <a:lnTo>
                  <a:pt x="5726138" y="0"/>
                </a:lnTo>
                <a:lnTo>
                  <a:pt x="5726138" y="2500874"/>
                </a:lnTo>
                <a:lnTo>
                  <a:pt x="0" y="2500874"/>
                </a:lnTo>
                <a:lnTo>
                  <a:pt x="0" y="0"/>
                </a:lnTo>
                <a:close/>
              </a:path>
            </a:pathLst>
          </a:custGeom>
          <a:blipFill>
            <a:blip r:embed="rId2"/>
            <a:stretch>
              <a:fillRect/>
            </a:stretch>
          </a:blipFill>
        </p:spPr>
        <p:txBody>
          <a:bodyPr/>
          <a:lstStyle/>
          <a:p>
            <a:endParaRPr lang="en-ID"/>
          </a:p>
        </p:txBody>
      </p:sp>
      <p:sp>
        <p:nvSpPr>
          <p:cNvPr id="3" name="AutoShape 3"/>
          <p:cNvSpPr/>
          <p:nvPr/>
        </p:nvSpPr>
        <p:spPr>
          <a:xfrm flipH="1" flipV="1">
            <a:off x="17259300" y="1028700"/>
            <a:ext cx="0" cy="5786479"/>
          </a:xfrm>
          <a:prstGeom prst="line">
            <a:avLst/>
          </a:prstGeom>
          <a:ln w="38100" cap="flat">
            <a:solidFill>
              <a:srgbClr val="FFFFFF"/>
            </a:solidFill>
            <a:prstDash val="solid"/>
            <a:headEnd type="none" w="sm" len="sm"/>
            <a:tailEnd type="none" w="sm" len="sm"/>
          </a:ln>
        </p:spPr>
        <p:txBody>
          <a:bodyPr/>
          <a:lstStyle/>
          <a:p>
            <a:endParaRPr lang="en-ID"/>
          </a:p>
        </p:txBody>
      </p:sp>
      <p:grpSp>
        <p:nvGrpSpPr>
          <p:cNvPr id="4" name="Group 4"/>
          <p:cNvGrpSpPr/>
          <p:nvPr/>
        </p:nvGrpSpPr>
        <p:grpSpPr>
          <a:xfrm>
            <a:off x="523957" y="4385487"/>
            <a:ext cx="9897232" cy="5006268"/>
            <a:chOff x="0" y="0"/>
            <a:chExt cx="13196309" cy="6675023"/>
          </a:xfrm>
        </p:grpSpPr>
        <p:sp>
          <p:nvSpPr>
            <p:cNvPr id="5" name="AutoShape 5"/>
            <p:cNvSpPr/>
            <p:nvPr/>
          </p:nvSpPr>
          <p:spPr>
            <a:xfrm flipV="1">
              <a:off x="25400" y="0"/>
              <a:ext cx="0" cy="6675023"/>
            </a:xfrm>
            <a:prstGeom prst="line">
              <a:avLst/>
            </a:prstGeom>
            <a:ln w="50800" cap="flat">
              <a:solidFill>
                <a:srgbClr val="FFFFFF"/>
              </a:solidFill>
              <a:prstDash val="solid"/>
              <a:headEnd type="none" w="sm" len="sm"/>
              <a:tailEnd type="none" w="sm" len="sm"/>
            </a:ln>
          </p:spPr>
          <p:txBody>
            <a:bodyPr/>
            <a:lstStyle/>
            <a:p>
              <a:endParaRPr lang="en-ID"/>
            </a:p>
          </p:txBody>
        </p:sp>
        <p:sp>
          <p:nvSpPr>
            <p:cNvPr id="6" name="AutoShape 6"/>
            <p:cNvSpPr/>
            <p:nvPr/>
          </p:nvSpPr>
          <p:spPr>
            <a:xfrm>
              <a:off x="0" y="6649623"/>
              <a:ext cx="13196309" cy="0"/>
            </a:xfrm>
            <a:prstGeom prst="line">
              <a:avLst/>
            </a:prstGeom>
            <a:ln w="50800" cap="flat">
              <a:solidFill>
                <a:srgbClr val="FFFFFF"/>
              </a:solidFill>
              <a:prstDash val="solid"/>
              <a:headEnd type="none" w="sm" len="sm"/>
              <a:tailEnd type="none" w="sm" len="sm"/>
            </a:ln>
          </p:spPr>
          <p:txBody>
            <a:bodyPr/>
            <a:lstStyle/>
            <a:p>
              <a:endParaRPr lang="en-ID"/>
            </a:p>
          </p:txBody>
        </p:sp>
      </p:grpSp>
      <p:sp>
        <p:nvSpPr>
          <p:cNvPr id="7" name="Freeform 7"/>
          <p:cNvSpPr/>
          <p:nvPr/>
        </p:nvSpPr>
        <p:spPr>
          <a:xfrm>
            <a:off x="10892657" y="5883492"/>
            <a:ext cx="6819964" cy="5836080"/>
          </a:xfrm>
          <a:custGeom>
            <a:avLst/>
            <a:gdLst/>
            <a:ahLst/>
            <a:cxnLst/>
            <a:rect l="l" t="t" r="r" b="b"/>
            <a:pathLst>
              <a:path w="6819964" h="5836080">
                <a:moveTo>
                  <a:pt x="0" y="0"/>
                </a:moveTo>
                <a:lnTo>
                  <a:pt x="6819964" y="0"/>
                </a:lnTo>
                <a:lnTo>
                  <a:pt x="6819964" y="5836080"/>
                </a:lnTo>
                <a:lnTo>
                  <a:pt x="0" y="5836080"/>
                </a:lnTo>
                <a:lnTo>
                  <a:pt x="0" y="0"/>
                </a:lnTo>
                <a:close/>
              </a:path>
            </a:pathLst>
          </a:custGeom>
          <a:blipFill>
            <a:blip r:embed="rId3"/>
            <a:stretch>
              <a:fillRect/>
            </a:stretch>
          </a:blipFill>
        </p:spPr>
        <p:txBody>
          <a:bodyPr/>
          <a:lstStyle/>
          <a:p>
            <a:endParaRPr lang="en-ID"/>
          </a:p>
        </p:txBody>
      </p:sp>
      <p:sp>
        <p:nvSpPr>
          <p:cNvPr id="8" name="TextBox 8"/>
          <p:cNvSpPr txBox="1"/>
          <p:nvPr/>
        </p:nvSpPr>
        <p:spPr>
          <a:xfrm>
            <a:off x="9603321" y="1930821"/>
            <a:ext cx="6785298" cy="3645899"/>
          </a:xfrm>
          <a:prstGeom prst="rect">
            <a:avLst/>
          </a:prstGeom>
        </p:spPr>
        <p:txBody>
          <a:bodyPr lIns="0" tIns="0" rIns="0" bIns="0" rtlCol="0" anchor="t">
            <a:spAutoFit/>
          </a:bodyPr>
          <a:lstStyle/>
          <a:p>
            <a:pPr>
              <a:lnSpc>
                <a:spcPts val="4004"/>
              </a:lnSpc>
            </a:pPr>
            <a:r>
              <a:rPr lang="en-US" sz="2860">
                <a:solidFill>
                  <a:srgbClr val="FFFFFF"/>
                </a:solidFill>
                <a:latin typeface="Poppins Light"/>
              </a:rPr>
              <a:t>Tujuan</a:t>
            </a:r>
          </a:p>
          <a:p>
            <a:pPr>
              <a:lnSpc>
                <a:spcPts val="3584"/>
              </a:lnSpc>
            </a:pPr>
            <a:r>
              <a:rPr lang="en-US" sz="2560">
                <a:solidFill>
                  <a:srgbClr val="FFFFFF"/>
                </a:solidFill>
                <a:latin typeface="Poppins Light"/>
              </a:rPr>
              <a:t>Jangka Pendek</a:t>
            </a:r>
          </a:p>
          <a:p>
            <a:pPr marL="552849" lvl="1" indent="-276425">
              <a:lnSpc>
                <a:spcPts val="3584"/>
              </a:lnSpc>
              <a:buFont typeface="Arial"/>
              <a:buChar char="•"/>
            </a:pPr>
            <a:r>
              <a:rPr lang="en-US" sz="2560">
                <a:solidFill>
                  <a:srgbClr val="FFFFFF"/>
                </a:solidFill>
                <a:latin typeface="Poppins Light"/>
              </a:rPr>
              <a:t>Mengobati penyekit-penyakit otak yang serius.</a:t>
            </a:r>
          </a:p>
          <a:p>
            <a:pPr>
              <a:lnSpc>
                <a:spcPts val="3584"/>
              </a:lnSpc>
            </a:pPr>
            <a:endParaRPr lang="en-US" sz="2560">
              <a:solidFill>
                <a:srgbClr val="FFFFFF"/>
              </a:solidFill>
              <a:latin typeface="Poppins Light"/>
            </a:endParaRPr>
          </a:p>
          <a:p>
            <a:pPr>
              <a:lnSpc>
                <a:spcPts val="3584"/>
              </a:lnSpc>
            </a:pPr>
            <a:r>
              <a:rPr lang="en-US" sz="2560">
                <a:solidFill>
                  <a:srgbClr val="FFFFFF"/>
                </a:solidFill>
                <a:latin typeface="Poppins Light"/>
              </a:rPr>
              <a:t>Jangka Panjang</a:t>
            </a:r>
          </a:p>
          <a:p>
            <a:pPr marL="552849" lvl="1" indent="-276425">
              <a:lnSpc>
                <a:spcPts val="3584"/>
              </a:lnSpc>
              <a:buFont typeface="Arial"/>
              <a:buChar char="•"/>
            </a:pPr>
            <a:r>
              <a:rPr lang="en-US" sz="2560">
                <a:solidFill>
                  <a:srgbClr val="FFFFFF"/>
                </a:solidFill>
                <a:latin typeface="Poppins Light"/>
              </a:rPr>
              <a:t>Meningkatkan kinerja manusia (transhumanisme)</a:t>
            </a:r>
          </a:p>
        </p:txBody>
      </p:sp>
      <p:sp>
        <p:nvSpPr>
          <p:cNvPr id="9" name="TextBox 9"/>
          <p:cNvSpPr txBox="1"/>
          <p:nvPr/>
        </p:nvSpPr>
        <p:spPr>
          <a:xfrm>
            <a:off x="1436812" y="4076365"/>
            <a:ext cx="6785298" cy="4935584"/>
          </a:xfrm>
          <a:prstGeom prst="rect">
            <a:avLst/>
          </a:prstGeom>
        </p:spPr>
        <p:txBody>
          <a:bodyPr lIns="0" tIns="0" rIns="0" bIns="0" rtlCol="0" anchor="t">
            <a:spAutoFit/>
          </a:bodyPr>
          <a:lstStyle/>
          <a:p>
            <a:pPr>
              <a:lnSpc>
                <a:spcPts val="3584"/>
              </a:lnSpc>
            </a:pPr>
            <a:r>
              <a:rPr lang="en-US" sz="2560">
                <a:solidFill>
                  <a:srgbClr val="FFFFFF"/>
                </a:solidFill>
                <a:latin typeface="Poppins Light"/>
              </a:rPr>
              <a:t>Manfaat</a:t>
            </a:r>
          </a:p>
          <a:p>
            <a:pPr marL="552849" lvl="1" indent="-276425">
              <a:lnSpc>
                <a:spcPts val="3584"/>
              </a:lnSpc>
              <a:buFont typeface="Arial"/>
              <a:buChar char="•"/>
            </a:pPr>
            <a:r>
              <a:rPr lang="en-US" sz="2560">
                <a:solidFill>
                  <a:srgbClr val="FFFFFF"/>
                </a:solidFill>
                <a:latin typeface="Poppins Light"/>
              </a:rPr>
              <a:t>Kesehatan</a:t>
            </a:r>
          </a:p>
          <a:p>
            <a:pPr marL="552849" lvl="1" indent="-276425">
              <a:lnSpc>
                <a:spcPts val="3584"/>
              </a:lnSpc>
              <a:buFont typeface="Arial"/>
              <a:buChar char="•"/>
            </a:pPr>
            <a:r>
              <a:rPr lang="en-US" sz="2560">
                <a:solidFill>
                  <a:srgbClr val="FFFFFF"/>
                </a:solidFill>
                <a:latin typeface="Poppins Light"/>
              </a:rPr>
              <a:t>Pendidikan</a:t>
            </a:r>
          </a:p>
          <a:p>
            <a:pPr marL="552849" lvl="1" indent="-276425">
              <a:lnSpc>
                <a:spcPts val="3584"/>
              </a:lnSpc>
              <a:buFont typeface="Arial"/>
              <a:buChar char="•"/>
            </a:pPr>
            <a:r>
              <a:rPr lang="en-US" sz="2560">
                <a:solidFill>
                  <a:srgbClr val="FFFFFF"/>
                </a:solidFill>
                <a:latin typeface="Poppins Light"/>
              </a:rPr>
              <a:t>Hiburan</a:t>
            </a:r>
          </a:p>
          <a:p>
            <a:pPr marL="552849" lvl="1" indent="-276425">
              <a:lnSpc>
                <a:spcPts val="3584"/>
              </a:lnSpc>
              <a:buFont typeface="Arial"/>
              <a:buChar char="•"/>
            </a:pPr>
            <a:r>
              <a:rPr lang="en-US" sz="2560">
                <a:solidFill>
                  <a:srgbClr val="FFFFFF"/>
                </a:solidFill>
                <a:latin typeface="Poppins Light"/>
              </a:rPr>
              <a:t>Dapat membantu pasien yang mengalamin ganguan saraf</a:t>
            </a:r>
          </a:p>
          <a:p>
            <a:pPr>
              <a:lnSpc>
                <a:spcPts val="3584"/>
              </a:lnSpc>
            </a:pPr>
            <a:endParaRPr lang="en-US" sz="2560">
              <a:solidFill>
                <a:srgbClr val="FFFFFF"/>
              </a:solidFill>
              <a:latin typeface="Poppins Light"/>
            </a:endParaRPr>
          </a:p>
          <a:p>
            <a:pPr>
              <a:lnSpc>
                <a:spcPts val="3584"/>
              </a:lnSpc>
            </a:pPr>
            <a:r>
              <a:rPr lang="en-US" sz="2560">
                <a:solidFill>
                  <a:srgbClr val="FFFFFF"/>
                </a:solidFill>
                <a:latin typeface="Poppins Light"/>
              </a:rPr>
              <a:t>Resiko</a:t>
            </a:r>
          </a:p>
          <a:p>
            <a:pPr marL="552849" lvl="1" indent="-276425">
              <a:lnSpc>
                <a:spcPts val="3584"/>
              </a:lnSpc>
              <a:buFont typeface="Arial"/>
              <a:buChar char="•"/>
            </a:pPr>
            <a:r>
              <a:rPr lang="en-US" sz="2560">
                <a:solidFill>
                  <a:srgbClr val="FFFFFF"/>
                </a:solidFill>
                <a:latin typeface="Poppins Light"/>
              </a:rPr>
              <a:t>Infeksi</a:t>
            </a:r>
          </a:p>
          <a:p>
            <a:pPr marL="552849" lvl="1" indent="-276425">
              <a:lnSpc>
                <a:spcPts val="3584"/>
              </a:lnSpc>
              <a:buFont typeface="Arial"/>
              <a:buChar char="•"/>
            </a:pPr>
            <a:r>
              <a:rPr lang="en-US" sz="2560">
                <a:solidFill>
                  <a:srgbClr val="FFFFFF"/>
                </a:solidFill>
                <a:latin typeface="Poppins Light"/>
              </a:rPr>
              <a:t>Peradangan</a:t>
            </a:r>
          </a:p>
          <a:p>
            <a:pPr marL="552849" lvl="1" indent="-276425">
              <a:lnSpc>
                <a:spcPts val="3584"/>
              </a:lnSpc>
              <a:buFont typeface="Arial"/>
              <a:buChar char="•"/>
            </a:pPr>
            <a:r>
              <a:rPr lang="en-US" sz="2560">
                <a:solidFill>
                  <a:srgbClr val="FFFFFF"/>
                </a:solidFill>
                <a:latin typeface="Poppins Light"/>
              </a:rPr>
              <a:t>Kerusakan otak</a:t>
            </a:r>
          </a:p>
        </p:txBody>
      </p:sp>
      <p:sp>
        <p:nvSpPr>
          <p:cNvPr id="10" name="TextBox 10"/>
          <p:cNvSpPr txBox="1"/>
          <p:nvPr/>
        </p:nvSpPr>
        <p:spPr>
          <a:xfrm>
            <a:off x="3159167" y="475869"/>
            <a:ext cx="10125884" cy="1333698"/>
          </a:xfrm>
          <a:prstGeom prst="rect">
            <a:avLst/>
          </a:prstGeom>
        </p:spPr>
        <p:txBody>
          <a:bodyPr lIns="0" tIns="0" rIns="0" bIns="0" rtlCol="0" anchor="t">
            <a:spAutoFit/>
          </a:bodyPr>
          <a:lstStyle/>
          <a:p>
            <a:pPr marL="0" lvl="0" indent="0" algn="ctr">
              <a:lnSpc>
                <a:spcPts val="5184"/>
              </a:lnSpc>
              <a:spcBef>
                <a:spcPct val="0"/>
              </a:spcBef>
            </a:pPr>
            <a:r>
              <a:rPr lang="en-US" sz="7200" dirty="0">
                <a:solidFill>
                  <a:schemeClr val="bg1"/>
                </a:solidFill>
                <a:latin typeface="Computer Says No"/>
              </a:rPr>
              <a:t>TUJUAN, MANFAAT, DAN RESIKO NEURALINK</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rgbClr val="844EEA">
                <a:alpha val="100000"/>
              </a:srgbClr>
            </a:gs>
            <a:gs pos="50000">
              <a:srgbClr val="5527F5">
                <a:alpha val="100000"/>
              </a:srgbClr>
            </a:gs>
            <a:gs pos="100000">
              <a:srgbClr val="041069">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a:off x="14135996" y="-2163135"/>
            <a:ext cx="6613789" cy="5640759"/>
          </a:xfrm>
          <a:custGeom>
            <a:avLst/>
            <a:gdLst/>
            <a:ahLst/>
            <a:cxnLst/>
            <a:rect l="l" t="t" r="r" b="b"/>
            <a:pathLst>
              <a:path w="6613789" h="5640759">
                <a:moveTo>
                  <a:pt x="0" y="0"/>
                </a:moveTo>
                <a:lnTo>
                  <a:pt x="6613790" y="0"/>
                </a:lnTo>
                <a:lnTo>
                  <a:pt x="6613790" y="5640759"/>
                </a:lnTo>
                <a:lnTo>
                  <a:pt x="0" y="5640759"/>
                </a:lnTo>
                <a:lnTo>
                  <a:pt x="0" y="0"/>
                </a:lnTo>
                <a:close/>
              </a:path>
            </a:pathLst>
          </a:custGeom>
          <a:blipFill>
            <a:blip r:embed="rId2"/>
            <a:stretch>
              <a:fillRect/>
            </a:stretch>
          </a:blipFill>
        </p:spPr>
        <p:txBody>
          <a:bodyPr/>
          <a:lstStyle/>
          <a:p>
            <a:endParaRPr lang="en-ID"/>
          </a:p>
        </p:txBody>
      </p:sp>
      <p:sp>
        <p:nvSpPr>
          <p:cNvPr id="3" name="Freeform 3"/>
          <p:cNvSpPr/>
          <p:nvPr/>
        </p:nvSpPr>
        <p:spPr>
          <a:xfrm>
            <a:off x="1028700" y="4030847"/>
            <a:ext cx="5978265" cy="3881990"/>
          </a:xfrm>
          <a:custGeom>
            <a:avLst/>
            <a:gdLst/>
            <a:ahLst/>
            <a:cxnLst/>
            <a:rect l="l" t="t" r="r" b="b"/>
            <a:pathLst>
              <a:path w="5978265" h="3881990">
                <a:moveTo>
                  <a:pt x="0" y="0"/>
                </a:moveTo>
                <a:lnTo>
                  <a:pt x="5978265" y="0"/>
                </a:lnTo>
                <a:lnTo>
                  <a:pt x="5978265" y="3881990"/>
                </a:lnTo>
                <a:lnTo>
                  <a:pt x="0" y="3881990"/>
                </a:lnTo>
                <a:lnTo>
                  <a:pt x="0" y="0"/>
                </a:lnTo>
                <a:close/>
              </a:path>
            </a:pathLst>
          </a:custGeom>
          <a:blipFill>
            <a:blip r:embed="rId3"/>
            <a:stretch>
              <a:fillRect/>
            </a:stretch>
          </a:blipFill>
        </p:spPr>
        <p:txBody>
          <a:bodyPr/>
          <a:lstStyle/>
          <a:p>
            <a:endParaRPr lang="en-ID"/>
          </a:p>
        </p:txBody>
      </p:sp>
      <p:sp>
        <p:nvSpPr>
          <p:cNvPr id="4" name="TextBox 4"/>
          <p:cNvSpPr txBox="1"/>
          <p:nvPr/>
        </p:nvSpPr>
        <p:spPr>
          <a:xfrm>
            <a:off x="5148635" y="1682805"/>
            <a:ext cx="8512282" cy="859210"/>
          </a:xfrm>
          <a:prstGeom prst="rect">
            <a:avLst/>
          </a:prstGeom>
        </p:spPr>
        <p:txBody>
          <a:bodyPr lIns="0" tIns="0" rIns="0" bIns="0" rtlCol="0" anchor="t">
            <a:spAutoFit/>
          </a:bodyPr>
          <a:lstStyle/>
          <a:p>
            <a:pPr marL="0" lvl="0" indent="0" algn="just">
              <a:lnSpc>
                <a:spcPts val="6724"/>
              </a:lnSpc>
              <a:spcBef>
                <a:spcPct val="0"/>
              </a:spcBef>
            </a:pPr>
            <a:r>
              <a:rPr lang="en-US" sz="9339" dirty="0">
                <a:solidFill>
                  <a:schemeClr val="bg1"/>
                </a:solidFill>
                <a:latin typeface="Computer Says No"/>
              </a:rPr>
              <a:t>PENGEMBANGAN NEURALINK</a:t>
            </a:r>
          </a:p>
        </p:txBody>
      </p:sp>
      <p:sp>
        <p:nvSpPr>
          <p:cNvPr id="5" name="TextBox 5"/>
          <p:cNvSpPr txBox="1"/>
          <p:nvPr/>
        </p:nvSpPr>
        <p:spPr>
          <a:xfrm>
            <a:off x="7772214" y="3384560"/>
            <a:ext cx="8105145" cy="4444656"/>
          </a:xfrm>
          <a:prstGeom prst="rect">
            <a:avLst/>
          </a:prstGeom>
        </p:spPr>
        <p:txBody>
          <a:bodyPr lIns="0" tIns="0" rIns="0" bIns="0" rtlCol="0" anchor="t">
            <a:spAutoFit/>
          </a:bodyPr>
          <a:lstStyle/>
          <a:p>
            <a:pPr>
              <a:lnSpc>
                <a:spcPts val="2999"/>
              </a:lnSpc>
            </a:pPr>
            <a:r>
              <a:rPr lang="en-US" sz="1851">
                <a:solidFill>
                  <a:srgbClr val="FFFFFF"/>
                </a:solidFill>
                <a:latin typeface="Poppins Light"/>
              </a:rPr>
              <a:t>Proses pengembangan Neuralink melibatkan berbagai bidang ilmu, seperti neurobiologi, biokimia, robotika, dan kecerdasan buatan. Neuralink menggunakan chip yang disebut N1 Chipset, yang memiliki 1.024 elektrode yang dapat merekam dan merangsang aktivitas listrik di otak.</a:t>
            </a:r>
          </a:p>
          <a:p>
            <a:pPr>
              <a:lnSpc>
                <a:spcPts val="2999"/>
              </a:lnSpc>
            </a:pPr>
            <a:r>
              <a:rPr lang="en-US" sz="1851">
                <a:solidFill>
                  <a:srgbClr val="FFFFFF"/>
                </a:solidFill>
                <a:latin typeface="Poppins Light"/>
              </a:rPr>
              <a:t>Neuralink telah melakukan berbagai penelitian dan percobaan untuk menguji dan memperbaiki teknologi ini. Neuralink telah menggunakan hewan seperti tikus dan babi sebagai subjek uji coba, dengan menanamkan chip ke dalam otak mereka dan mengamati respon mereka terhadap stimulasi listrik. Neuralink juga telah memperlihatkan kemampuan teknologi ini dengan membuat monyet bisa bermain permainan Pong hanya dengan pikiran</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rgbClr val="844EEA">
                <a:alpha val="100000"/>
              </a:srgbClr>
            </a:gs>
            <a:gs pos="50000">
              <a:srgbClr val="5527F5">
                <a:alpha val="100000"/>
              </a:srgbClr>
            </a:gs>
            <a:gs pos="100000">
              <a:srgbClr val="041069">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a:off x="14135996" y="-2163135"/>
            <a:ext cx="6613789" cy="5640759"/>
          </a:xfrm>
          <a:custGeom>
            <a:avLst/>
            <a:gdLst/>
            <a:ahLst/>
            <a:cxnLst/>
            <a:rect l="l" t="t" r="r" b="b"/>
            <a:pathLst>
              <a:path w="6613789" h="5640759">
                <a:moveTo>
                  <a:pt x="0" y="0"/>
                </a:moveTo>
                <a:lnTo>
                  <a:pt x="6613790" y="0"/>
                </a:lnTo>
                <a:lnTo>
                  <a:pt x="6613790" y="5640759"/>
                </a:lnTo>
                <a:lnTo>
                  <a:pt x="0" y="5640759"/>
                </a:lnTo>
                <a:lnTo>
                  <a:pt x="0" y="0"/>
                </a:lnTo>
                <a:close/>
              </a:path>
            </a:pathLst>
          </a:custGeom>
          <a:blipFill>
            <a:blip r:embed="rId2"/>
            <a:stretch>
              <a:fillRect/>
            </a:stretch>
          </a:blipFill>
        </p:spPr>
        <p:txBody>
          <a:bodyPr/>
          <a:lstStyle/>
          <a:p>
            <a:endParaRPr lang="en-ID"/>
          </a:p>
        </p:txBody>
      </p:sp>
      <p:sp>
        <p:nvSpPr>
          <p:cNvPr id="3" name="Freeform 3"/>
          <p:cNvSpPr/>
          <p:nvPr/>
        </p:nvSpPr>
        <p:spPr>
          <a:xfrm>
            <a:off x="804994" y="4344692"/>
            <a:ext cx="6769380" cy="3487553"/>
          </a:xfrm>
          <a:custGeom>
            <a:avLst/>
            <a:gdLst/>
            <a:ahLst/>
            <a:cxnLst/>
            <a:rect l="l" t="t" r="r" b="b"/>
            <a:pathLst>
              <a:path w="6769380" h="3487553">
                <a:moveTo>
                  <a:pt x="0" y="0"/>
                </a:moveTo>
                <a:lnTo>
                  <a:pt x="6769380" y="0"/>
                </a:lnTo>
                <a:lnTo>
                  <a:pt x="6769380" y="3487553"/>
                </a:lnTo>
                <a:lnTo>
                  <a:pt x="0" y="3487553"/>
                </a:lnTo>
                <a:lnTo>
                  <a:pt x="0" y="0"/>
                </a:lnTo>
                <a:close/>
              </a:path>
            </a:pathLst>
          </a:custGeom>
          <a:blipFill>
            <a:blip r:embed="rId3"/>
            <a:stretch>
              <a:fillRect/>
            </a:stretch>
          </a:blipFill>
        </p:spPr>
        <p:txBody>
          <a:bodyPr/>
          <a:lstStyle/>
          <a:p>
            <a:endParaRPr lang="en-ID"/>
          </a:p>
        </p:txBody>
      </p:sp>
      <p:sp>
        <p:nvSpPr>
          <p:cNvPr id="4" name="TextBox 4"/>
          <p:cNvSpPr txBox="1"/>
          <p:nvPr/>
        </p:nvSpPr>
        <p:spPr>
          <a:xfrm>
            <a:off x="5148635" y="1682805"/>
            <a:ext cx="8512282" cy="859210"/>
          </a:xfrm>
          <a:prstGeom prst="rect">
            <a:avLst/>
          </a:prstGeom>
        </p:spPr>
        <p:txBody>
          <a:bodyPr lIns="0" tIns="0" rIns="0" bIns="0" rtlCol="0" anchor="t">
            <a:spAutoFit/>
          </a:bodyPr>
          <a:lstStyle/>
          <a:p>
            <a:pPr marL="0" lvl="0" indent="0" algn="just">
              <a:lnSpc>
                <a:spcPts val="6724"/>
              </a:lnSpc>
              <a:spcBef>
                <a:spcPct val="0"/>
              </a:spcBef>
            </a:pPr>
            <a:r>
              <a:rPr lang="en-US" sz="9339" dirty="0">
                <a:solidFill>
                  <a:schemeClr val="bg1"/>
                </a:solidFill>
                <a:latin typeface="Computer Says No"/>
              </a:rPr>
              <a:t>PEMASANGAN NEURALINK</a:t>
            </a:r>
          </a:p>
        </p:txBody>
      </p:sp>
      <p:sp>
        <p:nvSpPr>
          <p:cNvPr id="5" name="TextBox 5"/>
          <p:cNvSpPr txBox="1"/>
          <p:nvPr/>
        </p:nvSpPr>
        <p:spPr>
          <a:xfrm>
            <a:off x="8248965" y="3994813"/>
            <a:ext cx="8105145" cy="4444656"/>
          </a:xfrm>
          <a:prstGeom prst="rect">
            <a:avLst/>
          </a:prstGeom>
        </p:spPr>
        <p:txBody>
          <a:bodyPr lIns="0" tIns="0" rIns="0" bIns="0" rtlCol="0" anchor="t">
            <a:spAutoFit/>
          </a:bodyPr>
          <a:lstStyle/>
          <a:p>
            <a:pPr>
              <a:lnSpc>
                <a:spcPts val="2999"/>
              </a:lnSpc>
            </a:pPr>
            <a:r>
              <a:rPr lang="en-US" sz="1851">
                <a:solidFill>
                  <a:srgbClr val="FFFFFF"/>
                </a:solidFill>
                <a:latin typeface="Poppins Light"/>
              </a:rPr>
              <a:t>Proses pemasangan Neuralink membutuhkan pembedahan yang invasif dan berisiko. Pembedahan ini dilakukan dengan mengambil sebagian kecil dari tengkorak kepala dan menggantinya dengan chip Neuralink. Chip ini kemudian terhubung dengan perangkat eksternal yang diletakkan di belakang telinga, yang berfungsi sebagai pemroses data dan penghubung dengan internet.</a:t>
            </a:r>
          </a:p>
          <a:p>
            <a:pPr>
              <a:lnSpc>
                <a:spcPts val="2999"/>
              </a:lnSpc>
            </a:pPr>
            <a:endParaRPr lang="en-US" sz="1851">
              <a:solidFill>
                <a:srgbClr val="FFFFFF"/>
              </a:solidFill>
              <a:latin typeface="Poppins Light"/>
            </a:endParaRPr>
          </a:p>
          <a:p>
            <a:pPr>
              <a:lnSpc>
                <a:spcPts val="2999"/>
              </a:lnSpc>
            </a:pPr>
            <a:r>
              <a:rPr lang="en-US" sz="1851">
                <a:solidFill>
                  <a:srgbClr val="FFFFFF"/>
                </a:solidFill>
                <a:latin typeface="Poppins Light"/>
              </a:rPr>
              <a:t>Neuralink bekerja sama dengan ahli bedah saraf dan robotika untuk membuat proses pemasangan ini semudah dan seaman mungkin. Neuralink menggunakan robot yang dapat menanamkan kabel-kabel tipis ke otak dengan presisi dan kecepatan tinggi, tanpa merusak jaringan otak yang sehat.</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111</TotalTime>
  <Words>750</Words>
  <Application>Microsoft Office PowerPoint</Application>
  <PresentationFormat>Kustom</PresentationFormat>
  <Paragraphs>63</Paragraphs>
  <Slides>13</Slides>
  <Notes>0</Notes>
  <HiddenSlides>0</HiddenSlides>
  <MMClips>0</MMClips>
  <ScaleCrop>false</ScaleCrop>
  <HeadingPairs>
    <vt:vector size="4" baseType="variant">
      <vt:variant>
        <vt:lpstr>Tema</vt:lpstr>
      </vt:variant>
      <vt:variant>
        <vt:i4>1</vt:i4>
      </vt:variant>
      <vt:variant>
        <vt:lpstr>Judul Slide</vt:lpstr>
      </vt:variant>
      <vt:variant>
        <vt:i4>13</vt:i4>
      </vt:variant>
    </vt:vector>
  </HeadingPairs>
  <TitlesOfParts>
    <vt:vector size="14" baseType="lpstr">
      <vt:lpstr>Office Theme</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Futuristic Illustrative Artificial Intelligence Project Presentation</dc:title>
  <dc:creator>ryuu</dc:creator>
  <cp:lastModifiedBy>Abdul Aziz</cp:lastModifiedBy>
  <cp:revision>268</cp:revision>
  <dcterms:created xsi:type="dcterms:W3CDTF">2006-08-16T00:00:00Z</dcterms:created>
  <dcterms:modified xsi:type="dcterms:W3CDTF">2024-01-25T02:23:26Z</dcterms:modified>
  <dc:identifier>DAF4o8hCFzI</dc:identifier>
</cp:coreProperties>
</file>